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5143500" type="screen16x9"/>
  <p:notesSz cx="6858000" cy="9144000"/>
  <p:embeddedFontLst>
    <p:embeddedFont>
      <p:font typeface="Roboto" panose="02000000000000000000" pitchFamily="2" charset="0"/>
      <p:regular r:id="rId28"/>
      <p:bold r:id="rId29"/>
      <p:italic r:id="rId30"/>
      <p:boldItalic r:id="rId31"/>
    </p:embeddedFont>
    <p:embeddedFont>
      <p:font typeface="Roboto Mono" panose="00000009000000000000" pitchFamily="50"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880">
          <p15:clr>
            <a:srgbClr val="747775"/>
          </p15:clr>
        </p15:guide>
        <p15:guide id="2" pos="249">
          <p15:clr>
            <a:srgbClr val="747775"/>
          </p15:clr>
        </p15:guide>
        <p15:guide id="3" pos="551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F574BAB-FD26-4CE6-82E9-0D5CEF09BBB7}">
  <a:tblStyle styleId="{0F574BAB-FD26-4CE6-82E9-0D5CEF09BBB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7" d="100"/>
          <a:sy n="127" d="100"/>
        </p:scale>
        <p:origin x="150" y="222"/>
      </p:cViewPr>
      <p:guideLst>
        <p:guide pos="2880"/>
        <p:guide pos="249"/>
        <p:guide pos="5511"/>
        <p:guide orient="horz" pos="16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wikipedia.org/wiki/Data_structur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n.wikipedia.org/wiki/Array_(data_structure)"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n.wikipedia.org/wiki/Hash_tabl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n.wikipedia.org/wiki/Mojibak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doi.org/10.1093/OED/1750064856"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doi.org/10.1093/OED/7215232060" TargetMode="External"/><Relationship Id="rId5" Type="http://schemas.openxmlformats.org/officeDocument/2006/relationships/hyperlink" Target="https://doi.org/10.1093/OED/3318848028" TargetMode="External"/><Relationship Id="rId4" Type="http://schemas.openxmlformats.org/officeDocument/2006/relationships/hyperlink" Target="https://doi.org/10.1093/OED/8027718018"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en.wikipedia.org/wiki/Character_encoding"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www.w3.org/International/getting-started/characters" TargetMode="External"/><Relationship Id="rId5" Type="http://schemas.openxmlformats.org/officeDocument/2006/relationships/hyperlink" Target="https://www.w3.org/International/questions/qa-what-is-encoding" TargetMode="External"/><Relationship Id="rId4" Type="http://schemas.openxmlformats.org/officeDocument/2006/relationships/hyperlink" Target="https://www.w3.org/International/articles/definitions-characters/"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n.wikipedia.org/wiki/ASCII"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www.loc.gov/marc/specifications/spechome.html" TargetMode="External"/><Relationship Id="rId4" Type="http://schemas.openxmlformats.org/officeDocument/2006/relationships/hyperlink" Target="https://commons.wikimedia.org/wiki/File:ASCII-Table-wide.sv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8" Type="http://schemas.openxmlformats.org/officeDocument/2006/relationships/hyperlink" Target="https://en.wikipedia.org/wiki/Unicode" TargetMode="External"/><Relationship Id="rId3" Type="http://schemas.openxmlformats.org/officeDocument/2006/relationships/hyperlink" Target="https://codepoints.net/U+00F6" TargetMode="External"/><Relationship Id="rId7" Type="http://schemas.openxmlformats.org/officeDocument/2006/relationships/hyperlink" Target="https://www.unicode.org/standard/supported.html"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www.w3.org/International/articles/definitions-characters/" TargetMode="External"/><Relationship Id="rId5" Type="http://schemas.openxmlformats.org/officeDocument/2006/relationships/hyperlink" Target="https://home.unicode.org/basic-info/faq/" TargetMode="External"/><Relationship Id="rId10" Type="http://schemas.openxmlformats.org/officeDocument/2006/relationships/hyperlink" Target="https://en.wikipedia.org/wiki/UTF-8" TargetMode="External"/><Relationship Id="rId4" Type="http://schemas.openxmlformats.org/officeDocument/2006/relationships/hyperlink" Target="https://en.wikipedia.org/wiki/Comparison_of_Unicode_encodings" TargetMode="External"/><Relationship Id="rId9" Type="http://schemas.openxmlformats.org/officeDocument/2006/relationships/hyperlink" Target="https://www.unicode.org/versions/stats/"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vscode.dev/"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marketplace.visualstudio.com/items?itemName=mechatroner.rainbow-csv" TargetMode="Externa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s://doi.org/10.17487/RFC4180" TargetMode="External"/><Relationship Id="rId3" Type="http://schemas.openxmlformats.org/officeDocument/2006/relationships/hyperlink" Target="https://vscode.dev/" TargetMode="External"/><Relationship Id="rId7" Type="http://schemas.openxmlformats.org/officeDocument/2006/relationships/hyperlink" Target="https://en.wikipedia.org/wiki/Newline"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en.wikipedia.org/wiki/Delimiter-separated_values" TargetMode="External"/><Relationship Id="rId11" Type="http://schemas.openxmlformats.org/officeDocument/2006/relationships/hyperlink" Target="https://www.iana.org/assignments/media-types/text/tab-separated-values" TargetMode="External"/><Relationship Id="rId5" Type="http://schemas.openxmlformats.org/officeDocument/2006/relationships/hyperlink" Target="https://en.wikipedia.org/wiki/Delimiter" TargetMode="External"/><Relationship Id="rId10" Type="http://schemas.openxmlformats.org/officeDocument/2006/relationships/hyperlink" Target="https://en.wikipedia.org/wiki/Table_(information)" TargetMode="External"/><Relationship Id="rId4" Type="http://schemas.openxmlformats.org/officeDocument/2006/relationships/hyperlink" Target="https://en.wikipedia.org/wiki/Comma-separated_values" TargetMode="External"/><Relationship Id="rId9" Type="http://schemas.openxmlformats.org/officeDocument/2006/relationships/hyperlink" Target="https://en.wikipedia.org/wiki/Tab-separated_values"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prefix.cc/popular/all.rdf"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w3.org/TR/xmlschema11-1/#ns-binding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Data_typ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wikipedia.org/wiki/Integer_(computer_science)"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en.wikipedia.org/wiki/Data_type"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n.wikipedia.org/wiki/Integer_(computer_science)"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en.wikipedia.org/wiki/Data_type"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n.wikipedia.org/wiki/Data_type"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codefinity.com/blog/Float-vs-Double"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n.wikipedia.org/wiki/Data_typ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g3e8a046294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 name="Google Shape;55;g3e8a046294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dbb546702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3dbb546702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Roboto"/>
                <a:ea typeface="Roboto"/>
                <a:cs typeface="Roboto"/>
                <a:sym typeface="Roboto"/>
              </a:rPr>
              <a:t>Tuple: collection of values in fixed number and sequence</a:t>
            </a:r>
            <a:endParaRPr sz="1200">
              <a:latin typeface="Roboto"/>
              <a:ea typeface="Roboto"/>
              <a:cs typeface="Roboto"/>
              <a:sym typeface="Roboto"/>
            </a:endParaRPr>
          </a:p>
          <a:p>
            <a:pPr marL="0" lvl="0" indent="0" algn="l" rtl="0">
              <a:spcBef>
                <a:spcPts val="0"/>
              </a:spcBef>
              <a:spcAft>
                <a:spcPts val="0"/>
              </a:spcAft>
              <a:buNone/>
            </a:pPr>
            <a:r>
              <a:rPr lang="en-GB" sz="1200">
                <a:latin typeface="Roboto"/>
                <a:ea typeface="Roboto"/>
                <a:cs typeface="Roboto"/>
                <a:sym typeface="Roboto"/>
              </a:rPr>
              <a:t>Hash maps: key value pairs</a:t>
            </a:r>
            <a:endParaRPr sz="1200">
              <a:latin typeface="Roboto"/>
              <a:ea typeface="Roboto"/>
              <a:cs typeface="Roboto"/>
              <a:sym typeface="Roboto"/>
            </a:endParaRPr>
          </a:p>
          <a:p>
            <a:pPr marL="0" lvl="0" indent="0" algn="l" rtl="0">
              <a:spcBef>
                <a:spcPts val="0"/>
              </a:spcBef>
              <a:spcAft>
                <a:spcPts val="0"/>
              </a:spcAft>
              <a:buNone/>
            </a:pPr>
            <a:r>
              <a:rPr lang="en-GB" sz="1200">
                <a:latin typeface="Roboto"/>
                <a:ea typeface="Roboto"/>
                <a:cs typeface="Roboto"/>
                <a:sym typeface="Roboto"/>
              </a:rPr>
              <a:t>Stacks: first in first out, add at the same end as remove</a:t>
            </a:r>
            <a:endParaRPr sz="1200">
              <a:latin typeface="Roboto"/>
              <a:ea typeface="Roboto"/>
              <a:cs typeface="Roboto"/>
              <a:sym typeface="Roboto"/>
            </a:endParaRPr>
          </a:p>
          <a:p>
            <a:pPr marL="0" lvl="0" indent="0" algn="l" rtl="0">
              <a:spcBef>
                <a:spcPts val="0"/>
              </a:spcBef>
              <a:spcAft>
                <a:spcPts val="0"/>
              </a:spcAft>
              <a:buNone/>
            </a:pPr>
            <a:r>
              <a:rPr lang="en-GB" sz="1200">
                <a:latin typeface="Roboto"/>
                <a:ea typeface="Roboto"/>
                <a:cs typeface="Roboto"/>
                <a:sym typeface="Roboto"/>
              </a:rPr>
              <a:t>Queue: last in first out, add and pop at opposite ends</a:t>
            </a:r>
            <a:endParaRPr sz="1200">
              <a:latin typeface="Roboto"/>
              <a:ea typeface="Roboto"/>
              <a:cs typeface="Roboto"/>
              <a:sym typeface="Roboto"/>
            </a:endParaRPr>
          </a:p>
          <a:p>
            <a:pPr marL="0" lvl="0" indent="0" algn="l" rtl="0">
              <a:spcBef>
                <a:spcPts val="0"/>
              </a:spcBef>
              <a:spcAft>
                <a:spcPts val="0"/>
              </a:spcAft>
              <a:buNone/>
            </a:pPr>
            <a:r>
              <a:rPr lang="en-GB" sz="1200">
                <a:latin typeface="Roboto"/>
                <a:ea typeface="Roboto"/>
                <a:cs typeface="Roboto"/>
                <a:sym typeface="Roboto"/>
              </a:rPr>
              <a:t>Tree: hierarchical organisation of elements</a:t>
            </a:r>
            <a:endParaRPr sz="1200">
              <a:latin typeface="Roboto"/>
              <a:ea typeface="Roboto"/>
              <a:cs typeface="Roboto"/>
              <a:sym typeface="Roboto"/>
            </a:endParaRPr>
          </a:p>
          <a:p>
            <a:pPr marL="0" lvl="0" indent="0" algn="l" rtl="0">
              <a:spcBef>
                <a:spcPts val="0"/>
              </a:spcBef>
              <a:spcAft>
                <a:spcPts val="0"/>
              </a:spcAft>
              <a:buNone/>
            </a:pPr>
            <a:r>
              <a:rPr lang="en-GB" sz="1200">
                <a:latin typeface="Roboto"/>
                <a:ea typeface="Roboto"/>
                <a:cs typeface="Roboto"/>
                <a:sym typeface="Roboto"/>
              </a:rPr>
              <a:t>Graphs : collections of nodes connected by edges, representing relationships between entities </a:t>
            </a:r>
            <a:endParaRPr sz="1200">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Roboto"/>
                <a:ea typeface="Roboto"/>
                <a:cs typeface="Roboto"/>
                <a:sym typeface="Roboto"/>
              </a:rPr>
              <a:t>‘Data structure’ (2026) </a:t>
            </a:r>
            <a:r>
              <a:rPr lang="en-GB" sz="1000" i="1">
                <a:solidFill>
                  <a:schemeClr val="dk1"/>
                </a:solidFill>
                <a:latin typeface="Roboto"/>
                <a:ea typeface="Roboto"/>
                <a:cs typeface="Roboto"/>
                <a:sym typeface="Roboto"/>
              </a:rPr>
              <a:t>Wikipedia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3"/>
              </a:rPr>
              <a:t>https://en.wikipedia.org/wiki/Data_structure</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spcBef>
                <a:spcPts val="800"/>
              </a:spcBef>
              <a:spcAft>
                <a:spcPts val="0"/>
              </a:spcAft>
              <a:buNone/>
            </a:pPr>
            <a:endParaRPr sz="1200">
              <a:latin typeface="Roboto"/>
              <a:ea typeface="Roboto"/>
              <a:cs typeface="Roboto"/>
              <a:sym typeface="Roboto"/>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3dbb546702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3dbb546702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Roboto"/>
                <a:ea typeface="Roboto"/>
                <a:cs typeface="Roboto"/>
                <a:sym typeface="Roboto"/>
              </a:rPr>
              <a:t>Indexes starting in 1 do exist, but mostly it’s 0</a:t>
            </a:r>
            <a:endParaRPr sz="1200">
              <a:latin typeface="Roboto"/>
              <a:ea typeface="Roboto"/>
              <a:cs typeface="Roboto"/>
              <a:sym typeface="Roboto"/>
            </a:endParaRPr>
          </a:p>
          <a:p>
            <a:pPr marL="0" lvl="0" indent="0" algn="l" rtl="0">
              <a:spcBef>
                <a:spcPts val="0"/>
              </a:spcBef>
              <a:spcAft>
                <a:spcPts val="0"/>
              </a:spcAft>
              <a:buNone/>
            </a:pPr>
            <a:r>
              <a:rPr lang="en-GB" sz="1200">
                <a:latin typeface="Roboto"/>
                <a:ea typeface="Roboto"/>
                <a:cs typeface="Roboto"/>
                <a:sym typeface="Roboto"/>
              </a:rPr>
              <a:t>This is one-dimensional array, multi-dimensional arrays exist</a:t>
            </a:r>
            <a:endParaRPr sz="1200">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Roboto"/>
                <a:ea typeface="Roboto"/>
                <a:cs typeface="Roboto"/>
                <a:sym typeface="Roboto"/>
              </a:rPr>
              <a:t>‘Array (data structure)’ (2026) </a:t>
            </a:r>
            <a:r>
              <a:rPr lang="en-GB" sz="1000" i="1">
                <a:solidFill>
                  <a:schemeClr val="dk1"/>
                </a:solidFill>
                <a:latin typeface="Roboto"/>
                <a:ea typeface="Roboto"/>
                <a:cs typeface="Roboto"/>
                <a:sym typeface="Roboto"/>
              </a:rPr>
              <a:t>Wikipedia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3"/>
              </a:rPr>
              <a:t>https://en.wikipedia.org/wiki/Array_(data_structure)</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spcBef>
                <a:spcPts val="800"/>
              </a:spcBef>
              <a:spcAft>
                <a:spcPts val="0"/>
              </a:spcAft>
              <a:buClr>
                <a:schemeClr val="dk1"/>
              </a:buClr>
              <a:buSzPts val="1100"/>
              <a:buFont typeface="Arial"/>
              <a:buNone/>
            </a:pPr>
            <a:endParaRPr sz="1200">
              <a:solidFill>
                <a:schemeClr val="dk1"/>
              </a:solidFill>
              <a:latin typeface="Roboto"/>
              <a:ea typeface="Roboto"/>
              <a:cs typeface="Roboto"/>
              <a:sym typeface="Roboto"/>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dbb5467020_0_4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3dbb5467020_0_4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3dbb5467020_0_5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3dbb5467020_0_5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Roboto"/>
                <a:ea typeface="Roboto"/>
                <a:cs typeface="Roboto"/>
                <a:sym typeface="Roboto"/>
              </a:rPr>
              <a:t>Simplification</a:t>
            </a:r>
            <a:endParaRPr sz="1200">
              <a:latin typeface="Roboto"/>
              <a:ea typeface="Roboto"/>
              <a:cs typeface="Roboto"/>
              <a:sym typeface="Roboto"/>
            </a:endParaRPr>
          </a:p>
          <a:p>
            <a:pPr marL="0" lvl="0" indent="0" algn="l" rtl="0">
              <a:spcBef>
                <a:spcPts val="0"/>
              </a:spcBef>
              <a:spcAft>
                <a:spcPts val="0"/>
              </a:spcAft>
              <a:buNone/>
            </a:pPr>
            <a:endParaRPr sz="1200">
              <a:latin typeface="Roboto"/>
              <a:ea typeface="Roboto"/>
              <a:cs typeface="Roboto"/>
              <a:sym typeface="Roboto"/>
            </a:endParaRPr>
          </a:p>
          <a:p>
            <a:pPr marL="0" lvl="0" indent="0" algn="l" rtl="0">
              <a:spcBef>
                <a:spcPts val="0"/>
              </a:spcBef>
              <a:spcAft>
                <a:spcPts val="0"/>
              </a:spcAft>
              <a:buNone/>
            </a:pPr>
            <a:r>
              <a:rPr lang="en-GB" sz="1200">
                <a:latin typeface="Roboto"/>
                <a:ea typeface="Roboto"/>
                <a:cs typeface="Roboto"/>
                <a:sym typeface="Roboto"/>
              </a:rPr>
              <a:t>Other commonly included data types such as date, time, datetime</a:t>
            </a:r>
            <a:endParaRPr sz="1200">
              <a:latin typeface="Roboto"/>
              <a:ea typeface="Roboto"/>
              <a:cs typeface="Roboto"/>
              <a:sym typeface="Roboto"/>
            </a:endParaRPr>
          </a:p>
          <a:p>
            <a:pPr marL="0" lvl="0" indent="0" algn="l" rtl="0">
              <a:spcBef>
                <a:spcPts val="0"/>
              </a:spcBef>
              <a:spcAft>
                <a:spcPts val="0"/>
              </a:spcAft>
              <a:buNone/>
            </a:pPr>
            <a:endParaRPr sz="1200">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Roboto"/>
                <a:ea typeface="Roboto"/>
                <a:cs typeface="Roboto"/>
                <a:sym typeface="Roboto"/>
              </a:rPr>
              <a:t>‘Hash table’ (2026) </a:t>
            </a:r>
            <a:r>
              <a:rPr lang="en-GB" sz="1000" i="1">
                <a:solidFill>
                  <a:schemeClr val="dk1"/>
                </a:solidFill>
                <a:latin typeface="Roboto"/>
                <a:ea typeface="Roboto"/>
                <a:cs typeface="Roboto"/>
                <a:sym typeface="Roboto"/>
              </a:rPr>
              <a:t>Wikipedia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3"/>
              </a:rPr>
              <a:t>https://en.wikipedia.org/wiki/Hash_table</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spcBef>
                <a:spcPts val="800"/>
              </a:spcBef>
              <a:spcAft>
                <a:spcPts val="0"/>
              </a:spcAft>
              <a:buNone/>
            </a:pPr>
            <a:endParaRPr sz="1200">
              <a:latin typeface="Roboto"/>
              <a:ea typeface="Roboto"/>
              <a:cs typeface="Roboto"/>
              <a:sym typeface="Roboto"/>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39aaf2c4a52_0_2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39aaf2c4a52_0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3dbb5467020_0_6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3dbb5467020_0_6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Roboto"/>
                <a:ea typeface="Roboto"/>
                <a:cs typeface="Roboto"/>
                <a:sym typeface="Roboto"/>
              </a:rPr>
              <a:t>Mojibake</a:t>
            </a:r>
            <a:endParaRPr sz="1200">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Roboto"/>
                <a:ea typeface="Roboto"/>
                <a:cs typeface="Roboto"/>
                <a:sym typeface="Roboto"/>
              </a:rPr>
              <a:t>‘Mojibake’ (2026) </a:t>
            </a:r>
            <a:r>
              <a:rPr lang="en-GB" sz="1000" i="1">
                <a:solidFill>
                  <a:schemeClr val="dk1"/>
                </a:solidFill>
                <a:latin typeface="Roboto"/>
                <a:ea typeface="Roboto"/>
                <a:cs typeface="Roboto"/>
                <a:sym typeface="Roboto"/>
              </a:rPr>
              <a:t>Wikipedia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3"/>
              </a:rPr>
              <a:t>https://en.wikipedia.org/wiki/Mojibake</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spcBef>
                <a:spcPts val="800"/>
              </a:spcBef>
              <a:spcAft>
                <a:spcPts val="0"/>
              </a:spcAft>
              <a:buNone/>
            </a:pPr>
            <a:endParaRPr sz="1200">
              <a:latin typeface="Roboto"/>
              <a:ea typeface="Roboto"/>
              <a:cs typeface="Roboto"/>
              <a:sym typeface="Roboto"/>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3dbb5467020_0_6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3dbb5467020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a8b2b70edd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3a8b2b70edd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Roboto"/>
                <a:ea typeface="Roboto"/>
                <a:cs typeface="Roboto"/>
                <a:sym typeface="Roboto"/>
              </a:rPr>
              <a:t>‘code, n., sense II.4.b’ (2026) in </a:t>
            </a:r>
            <a:r>
              <a:rPr lang="en-GB" sz="1000" i="1">
                <a:solidFill>
                  <a:schemeClr val="dk1"/>
                </a:solidFill>
                <a:latin typeface="Roboto"/>
                <a:ea typeface="Roboto"/>
                <a:cs typeface="Roboto"/>
                <a:sym typeface="Roboto"/>
              </a:rPr>
              <a:t>Oxford English Dictionary</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3"/>
              </a:rPr>
              <a:t>https://doi.org/10.1093/OED/1750064856</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Roboto"/>
                <a:ea typeface="Roboto"/>
                <a:cs typeface="Roboto"/>
                <a:sym typeface="Roboto"/>
              </a:rPr>
              <a:t>‘code, n., sense II.7’ (2026) in </a:t>
            </a:r>
            <a:r>
              <a:rPr lang="en-GB" sz="1000" i="1">
                <a:solidFill>
                  <a:schemeClr val="dk1"/>
                </a:solidFill>
                <a:latin typeface="Roboto"/>
                <a:ea typeface="Roboto"/>
                <a:cs typeface="Roboto"/>
                <a:sym typeface="Roboto"/>
              </a:rPr>
              <a:t>Oxford English Dictionary</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4"/>
              </a:rPr>
              <a:t>https://doi.org/10.1093/OED/8027718018</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Roboto"/>
                <a:ea typeface="Roboto"/>
                <a:cs typeface="Roboto"/>
                <a:sym typeface="Roboto"/>
              </a:rPr>
              <a:t>‘decode, v.’ (2025) in </a:t>
            </a:r>
            <a:r>
              <a:rPr lang="en-GB" sz="1000" i="1">
                <a:solidFill>
                  <a:schemeClr val="dk1"/>
                </a:solidFill>
                <a:latin typeface="Roboto"/>
                <a:ea typeface="Roboto"/>
                <a:cs typeface="Roboto"/>
                <a:sym typeface="Roboto"/>
              </a:rPr>
              <a:t>Oxford English Dictionary</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5">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5"/>
              </a:rPr>
              <a:t>https://doi.org/10.1093/OED/3318848028</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GB" sz="1000">
                <a:solidFill>
                  <a:schemeClr val="dk1"/>
                </a:solidFill>
                <a:latin typeface="Roboto"/>
                <a:ea typeface="Roboto"/>
                <a:cs typeface="Roboto"/>
                <a:sym typeface="Roboto"/>
              </a:rPr>
              <a:t>‘encode, v.’ (2025) in </a:t>
            </a:r>
            <a:r>
              <a:rPr lang="en-GB" sz="1000" i="1">
                <a:solidFill>
                  <a:schemeClr val="dk1"/>
                </a:solidFill>
                <a:latin typeface="Roboto"/>
                <a:ea typeface="Roboto"/>
                <a:cs typeface="Roboto"/>
                <a:sym typeface="Roboto"/>
              </a:rPr>
              <a:t>Oxford English Dictionary</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6">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6"/>
              </a:rPr>
              <a:t>https://doi.org/10.1093/OED/7215232060</a:t>
            </a:r>
            <a:r>
              <a:rPr lang="en-GB" sz="1000">
                <a:solidFill>
                  <a:schemeClr val="dk1"/>
                </a:solidFill>
                <a:latin typeface="Roboto"/>
                <a:ea typeface="Roboto"/>
                <a:cs typeface="Roboto"/>
                <a:sym typeface="Roboto"/>
              </a:rPr>
              <a:t> [Accessed: 24 May 2026]</a:t>
            </a:r>
            <a:endParaRPr sz="1000">
              <a:latin typeface="Roboto"/>
              <a:ea typeface="Roboto"/>
              <a:cs typeface="Roboto"/>
              <a:sym typeface="Roboto"/>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dbb5467020_0_6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3dbb5467020_0_6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sz="1000">
                <a:solidFill>
                  <a:schemeClr val="dk1"/>
                </a:solidFill>
                <a:latin typeface="Roboto"/>
                <a:ea typeface="Roboto"/>
                <a:cs typeface="Roboto"/>
                <a:sym typeface="Roboto"/>
              </a:rPr>
              <a:t>‘Character encoding’ (2026) </a:t>
            </a:r>
            <a:r>
              <a:rPr lang="en-GB" sz="1000" i="1">
                <a:solidFill>
                  <a:schemeClr val="dk1"/>
                </a:solidFill>
                <a:latin typeface="Roboto"/>
                <a:ea typeface="Roboto"/>
                <a:cs typeface="Roboto"/>
                <a:sym typeface="Roboto"/>
              </a:rPr>
              <a:t>Wikipedia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3"/>
              </a:rPr>
              <a:t>https://en.wikipedia.org/wiki/Character_encoding</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GB" sz="1000">
                <a:solidFill>
                  <a:schemeClr val="dk1"/>
                </a:solidFill>
                <a:latin typeface="Roboto"/>
                <a:ea typeface="Roboto"/>
                <a:cs typeface="Roboto"/>
                <a:sym typeface="Roboto"/>
              </a:rPr>
              <a:t>Ishida, Richard (2018) </a:t>
            </a:r>
            <a:r>
              <a:rPr lang="en-GB" sz="1000" i="1">
                <a:solidFill>
                  <a:schemeClr val="dk1"/>
                </a:solidFill>
                <a:latin typeface="Roboto"/>
                <a:ea typeface="Roboto"/>
                <a:cs typeface="Roboto"/>
                <a:sym typeface="Roboto"/>
              </a:rPr>
              <a:t>Character encodings: Essential concepts</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4"/>
              </a:rPr>
              <a:t>https://www.w3.org/International/articles/definitions-characters/</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GB" sz="1000">
                <a:solidFill>
                  <a:schemeClr val="dk1"/>
                </a:solidFill>
                <a:latin typeface="Roboto"/>
                <a:ea typeface="Roboto"/>
                <a:cs typeface="Roboto"/>
                <a:sym typeface="Roboto"/>
              </a:rPr>
              <a:t>Ishida, Richard (2020) </a:t>
            </a:r>
            <a:r>
              <a:rPr lang="en-GB" sz="1000" i="1">
                <a:solidFill>
                  <a:schemeClr val="dk1"/>
                </a:solidFill>
                <a:latin typeface="Roboto"/>
                <a:ea typeface="Roboto"/>
                <a:cs typeface="Roboto"/>
                <a:sym typeface="Roboto"/>
              </a:rPr>
              <a:t>Character encodings for beginners</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5">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5"/>
              </a:rPr>
              <a:t>https://www.w3.org/International/questions/qa-what-is-encoding</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GB" sz="1000">
                <a:solidFill>
                  <a:schemeClr val="dk1"/>
                </a:solidFill>
                <a:latin typeface="Roboto"/>
                <a:ea typeface="Roboto"/>
                <a:cs typeface="Roboto"/>
                <a:sym typeface="Roboto"/>
              </a:rPr>
              <a:t>Ishida, Richard (2024) </a:t>
            </a:r>
            <a:r>
              <a:rPr lang="en-GB" sz="1000" i="1">
                <a:solidFill>
                  <a:schemeClr val="dk1"/>
                </a:solidFill>
                <a:latin typeface="Roboto"/>
                <a:ea typeface="Roboto"/>
                <a:cs typeface="Roboto"/>
                <a:sym typeface="Roboto"/>
              </a:rPr>
              <a:t>Character Sets and Encodings</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6">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6"/>
              </a:rPr>
              <a:t>https://www.w3.org/International/getting-started/characters</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3dbb5467020_0_6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3dbb5467020_0_6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Roboto"/>
                <a:ea typeface="Roboto"/>
                <a:cs typeface="Roboto"/>
                <a:sym typeface="Roboto"/>
              </a:rPr>
              <a:t>American Standard Code for Information Interchange, first published 1963 (1967 major revision, further revisions until 1986)</a:t>
            </a:r>
            <a:endParaRPr sz="1200">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GB" sz="1200">
                <a:solidFill>
                  <a:schemeClr val="dk1"/>
                </a:solidFill>
                <a:latin typeface="Roboto"/>
                <a:ea typeface="Roboto"/>
                <a:cs typeface="Roboto"/>
                <a:sym typeface="Roboto"/>
              </a:rPr>
              <a:t>95 printable, 33 non–printing control codes</a:t>
            </a:r>
            <a:endParaRPr sz="1200">
              <a:solidFill>
                <a:schemeClr val="dk1"/>
              </a:solidFill>
              <a:latin typeface="Roboto"/>
              <a:ea typeface="Roboto"/>
              <a:cs typeface="Roboto"/>
              <a:sym typeface="Roboto"/>
            </a:endParaRPr>
          </a:p>
          <a:p>
            <a:pPr marL="0" lvl="0" indent="0" algn="l" rtl="0">
              <a:spcBef>
                <a:spcPts val="0"/>
              </a:spcBef>
              <a:spcAft>
                <a:spcPts val="0"/>
              </a:spcAft>
              <a:buNone/>
            </a:pPr>
            <a:endParaRPr sz="1200">
              <a:latin typeface="Roboto"/>
              <a:ea typeface="Roboto"/>
              <a:cs typeface="Roboto"/>
              <a:sym typeface="Roboto"/>
            </a:endParaRPr>
          </a:p>
          <a:p>
            <a:pPr marL="0" lvl="0" indent="0" algn="l" rtl="0">
              <a:spcBef>
                <a:spcPts val="0"/>
              </a:spcBef>
              <a:spcAft>
                <a:spcPts val="0"/>
              </a:spcAft>
              <a:buNone/>
            </a:pPr>
            <a:r>
              <a:rPr lang="en-GB" sz="1200">
                <a:latin typeface="Roboto"/>
                <a:ea typeface="Roboto"/>
                <a:cs typeface="Roboto"/>
                <a:sym typeface="Roboto"/>
              </a:rPr>
              <a:t>Record Separator (terminate directory and each variable field) RS</a:t>
            </a:r>
            <a:endParaRPr sz="1200">
              <a:latin typeface="Roboto"/>
              <a:ea typeface="Roboto"/>
              <a:cs typeface="Roboto"/>
              <a:sym typeface="Roboto"/>
            </a:endParaRPr>
          </a:p>
          <a:p>
            <a:pPr marL="0" lvl="0" indent="0" algn="l" rtl="0">
              <a:spcBef>
                <a:spcPts val="0"/>
              </a:spcBef>
              <a:spcAft>
                <a:spcPts val="0"/>
              </a:spcAft>
              <a:buNone/>
            </a:pPr>
            <a:r>
              <a:rPr lang="en-GB" sz="1200">
                <a:latin typeface="Roboto"/>
                <a:ea typeface="Roboto"/>
                <a:cs typeface="Roboto"/>
                <a:sym typeface="Roboto"/>
              </a:rPr>
              <a:t>Group Separator (final character of record) GS</a:t>
            </a:r>
            <a:endParaRPr sz="1200">
              <a:latin typeface="Roboto"/>
              <a:ea typeface="Roboto"/>
              <a:cs typeface="Roboto"/>
              <a:sym typeface="Roboto"/>
            </a:endParaRPr>
          </a:p>
          <a:p>
            <a:pPr marL="0" lvl="0" indent="0" algn="l" rtl="0">
              <a:spcBef>
                <a:spcPts val="0"/>
              </a:spcBef>
              <a:spcAft>
                <a:spcPts val="0"/>
              </a:spcAft>
              <a:buNone/>
            </a:pPr>
            <a:r>
              <a:rPr lang="en-GB" sz="1200">
                <a:latin typeface="Roboto"/>
                <a:ea typeface="Roboto"/>
                <a:cs typeface="Roboto"/>
                <a:sym typeface="Roboto"/>
              </a:rPr>
              <a:t>Unit Separator (subfield) US</a:t>
            </a:r>
            <a:endParaRPr sz="1200">
              <a:latin typeface="Roboto"/>
              <a:ea typeface="Roboto"/>
              <a:cs typeface="Roboto"/>
              <a:sym typeface="Roboto"/>
            </a:endParaRPr>
          </a:p>
          <a:p>
            <a:pPr marL="0" lvl="0" indent="0" algn="l" rtl="0">
              <a:spcBef>
                <a:spcPts val="0"/>
              </a:spcBef>
              <a:spcAft>
                <a:spcPts val="0"/>
              </a:spcAft>
              <a:buNone/>
            </a:pPr>
            <a:endParaRPr sz="1200">
              <a:latin typeface="Roboto"/>
              <a:ea typeface="Roboto"/>
              <a:cs typeface="Roboto"/>
              <a:sym typeface="Roboto"/>
            </a:endParaRPr>
          </a:p>
          <a:p>
            <a:pPr marL="0" lvl="0" indent="0" algn="l" rtl="0">
              <a:lnSpc>
                <a:spcPct val="115000"/>
              </a:lnSpc>
              <a:spcBef>
                <a:spcPts val="0"/>
              </a:spcBef>
              <a:spcAft>
                <a:spcPts val="0"/>
              </a:spcAft>
              <a:buNone/>
            </a:pPr>
            <a:r>
              <a:rPr lang="en-GB" sz="1000">
                <a:solidFill>
                  <a:schemeClr val="dk1"/>
                </a:solidFill>
                <a:latin typeface="Roboto"/>
                <a:ea typeface="Roboto"/>
                <a:cs typeface="Roboto"/>
                <a:sym typeface="Roboto"/>
              </a:rPr>
              <a:t>‘ASCII’ (2026) </a:t>
            </a:r>
            <a:r>
              <a:rPr lang="en-GB" sz="1000" i="1">
                <a:solidFill>
                  <a:schemeClr val="dk1"/>
                </a:solidFill>
                <a:latin typeface="Roboto"/>
                <a:ea typeface="Roboto"/>
                <a:cs typeface="Roboto"/>
                <a:sym typeface="Roboto"/>
              </a:rPr>
              <a:t>Wikipedia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3"/>
              </a:rPr>
              <a:t>https://en.wikipedia.org/wiki/ASCII</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GB" sz="1000">
                <a:solidFill>
                  <a:schemeClr val="dk1"/>
                </a:solidFill>
                <a:latin typeface="Roboto"/>
                <a:ea typeface="Roboto"/>
                <a:cs typeface="Roboto"/>
                <a:sym typeface="Roboto"/>
              </a:rPr>
              <a:t>MrAureliusR (2025) </a:t>
            </a:r>
            <a:r>
              <a:rPr lang="en-GB" sz="1000" i="1">
                <a:solidFill>
                  <a:schemeClr val="dk1"/>
                </a:solidFill>
                <a:latin typeface="Roboto"/>
                <a:ea typeface="Roboto"/>
                <a:cs typeface="Roboto"/>
                <a:sym typeface="Roboto"/>
              </a:rPr>
              <a:t>ASCII-Table-wide.svg</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4"/>
              </a:rPr>
              <a:t>https://commons.wikimedia.org/wiki/File:ASCII-Table-wide.svg</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GB" sz="1000">
                <a:solidFill>
                  <a:schemeClr val="dk1"/>
                </a:solidFill>
                <a:latin typeface="Roboto"/>
                <a:ea typeface="Roboto"/>
                <a:cs typeface="Roboto"/>
                <a:sym typeface="Roboto"/>
              </a:rPr>
              <a:t>Library of Congress Network Development and MARC Standards Office (2000) </a:t>
            </a:r>
            <a:r>
              <a:rPr lang="en-GB" sz="1000" i="1">
                <a:solidFill>
                  <a:schemeClr val="dk1"/>
                </a:solidFill>
                <a:latin typeface="Roboto"/>
                <a:ea typeface="Roboto"/>
                <a:cs typeface="Roboto"/>
                <a:sym typeface="Roboto"/>
              </a:rPr>
              <a:t>MARC 21 Specification for Record Structure, Character Sets, and Exchange Media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5">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5"/>
              </a:rPr>
              <a:t>https://www.loc.gov/marc/specifications/spechome.html</a:t>
            </a:r>
            <a:r>
              <a:rPr lang="en-GB" sz="1000">
                <a:solidFill>
                  <a:schemeClr val="dk1"/>
                </a:solidFill>
                <a:latin typeface="Roboto"/>
                <a:ea typeface="Roboto"/>
                <a:cs typeface="Roboto"/>
                <a:sym typeface="Roboto"/>
              </a:rPr>
              <a:t> [Accessed: 24 May 2026]</a:t>
            </a:r>
            <a:endParaRPr sz="1000">
              <a:latin typeface="Roboto"/>
              <a:ea typeface="Roboto"/>
              <a:cs typeface="Roboto"/>
              <a:sym typeface="Roboto"/>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3e8a046294a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3e8a046294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3dbb5467020_0_6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3dbb5467020_0_6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latin typeface="Roboto"/>
                <a:ea typeface="Roboto"/>
                <a:cs typeface="Roboto"/>
                <a:sym typeface="Roboto"/>
              </a:rPr>
              <a:t>Full at ~1.1 million characters</a:t>
            </a:r>
            <a:endParaRPr>
              <a:latin typeface="Roboto"/>
              <a:ea typeface="Roboto"/>
              <a:cs typeface="Roboto"/>
              <a:sym typeface="Roboto"/>
            </a:endParaRPr>
          </a:p>
          <a:p>
            <a:pPr marL="0" lvl="0" indent="0" algn="l" rtl="0">
              <a:spcBef>
                <a:spcPts val="0"/>
              </a:spcBef>
              <a:spcAft>
                <a:spcPts val="0"/>
              </a:spcAft>
              <a:buNone/>
            </a:pPr>
            <a:r>
              <a:rPr lang="en-GB">
                <a:latin typeface="Roboto"/>
                <a:ea typeface="Roboto"/>
                <a:cs typeface="Roboto"/>
                <a:sym typeface="Roboto"/>
              </a:rPr>
              <a:t>UTF-8 is backward compatible with ASCII (first 128 characters are identical).</a:t>
            </a:r>
            <a:endParaRPr>
              <a:latin typeface="Roboto"/>
              <a:ea typeface="Roboto"/>
              <a:cs typeface="Roboto"/>
              <a:sym typeface="Roboto"/>
            </a:endParaRPr>
          </a:p>
          <a:p>
            <a:pPr marL="0" lvl="0" indent="0" algn="l" rtl="0">
              <a:spcBef>
                <a:spcPts val="0"/>
              </a:spcBef>
              <a:spcAft>
                <a:spcPts val="0"/>
              </a:spcAft>
              <a:buNone/>
            </a:pPr>
            <a:r>
              <a:rPr lang="en-GB">
                <a:latin typeface="Roboto"/>
                <a:ea typeface="Roboto"/>
                <a:cs typeface="Roboto"/>
                <a:sym typeface="Roboto"/>
              </a:rPr>
              <a:t>UTF-8: Standard for HTML, web, and Linux/Unix systems.</a:t>
            </a:r>
            <a:endParaRPr>
              <a:latin typeface="Roboto"/>
              <a:ea typeface="Roboto"/>
              <a:cs typeface="Roboto"/>
              <a:sym typeface="Roboto"/>
            </a:endParaRPr>
          </a:p>
          <a:p>
            <a:pPr marL="0" lvl="0" indent="0" algn="l" rtl="0">
              <a:spcBef>
                <a:spcPts val="0"/>
              </a:spcBef>
              <a:spcAft>
                <a:spcPts val="0"/>
              </a:spcAft>
              <a:buNone/>
            </a:pPr>
            <a:r>
              <a:rPr lang="en-GB">
                <a:latin typeface="Roboto"/>
                <a:ea typeface="Roboto"/>
                <a:cs typeface="Roboto"/>
                <a:sym typeface="Roboto"/>
              </a:rPr>
              <a:t>UTF-16: Used by Windows internally, Java, and .NET.</a:t>
            </a:r>
            <a:endParaRPr>
              <a:latin typeface="Roboto"/>
              <a:ea typeface="Roboto"/>
              <a:cs typeface="Roboto"/>
              <a:sym typeface="Roboto"/>
            </a:endParaRPr>
          </a:p>
          <a:p>
            <a:pPr marL="0" lvl="0" indent="0" algn="l" rtl="0">
              <a:spcBef>
                <a:spcPts val="0"/>
              </a:spcBef>
              <a:spcAft>
                <a:spcPts val="0"/>
              </a:spcAft>
              <a:buNone/>
            </a:pPr>
            <a:r>
              <a:rPr lang="en-GB">
                <a:latin typeface="Roboto"/>
                <a:ea typeface="Roboto"/>
                <a:cs typeface="Roboto"/>
                <a:sym typeface="Roboto"/>
              </a:rPr>
              <a:t>UTF-32: Used internally when quick indexing is critical, though rarely for transmission.</a:t>
            </a: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a:p>
            <a:pPr marL="0" lvl="0" indent="0" algn="l" rtl="0">
              <a:lnSpc>
                <a:spcPct val="120000"/>
              </a:lnSpc>
              <a:spcBef>
                <a:spcPts val="0"/>
              </a:spcBef>
              <a:spcAft>
                <a:spcPts val="0"/>
              </a:spcAft>
              <a:buClr>
                <a:schemeClr val="dk1"/>
              </a:buClr>
              <a:buSzPts val="1100"/>
              <a:buFont typeface="Arial"/>
              <a:buNone/>
            </a:pPr>
            <a:r>
              <a:rPr lang="en-GB" b="1">
                <a:solidFill>
                  <a:schemeClr val="dk1"/>
                </a:solidFill>
                <a:latin typeface="Roboto"/>
                <a:ea typeface="Roboto"/>
                <a:cs typeface="Roboto"/>
                <a:sym typeface="Roboto"/>
              </a:rPr>
              <a:t>Basic Multilingual Plane</a:t>
            </a:r>
            <a:r>
              <a:rPr lang="en-GB">
                <a:solidFill>
                  <a:schemeClr val="dk1"/>
                </a:solidFill>
                <a:latin typeface="Roboto"/>
                <a:ea typeface="Roboto"/>
                <a:cs typeface="Roboto"/>
                <a:sym typeface="Roboto"/>
              </a:rPr>
              <a:t> (first 65,536 code point)</a:t>
            </a:r>
            <a:endParaRPr>
              <a:solidFill>
                <a:schemeClr val="dk1"/>
              </a:solidFill>
              <a:latin typeface="Roboto"/>
              <a:ea typeface="Roboto"/>
              <a:cs typeface="Roboto"/>
              <a:sym typeface="Roboto"/>
            </a:endParaRPr>
          </a:p>
          <a:p>
            <a:pPr marL="0" lvl="0" indent="0" algn="l" rtl="0">
              <a:lnSpc>
                <a:spcPct val="120000"/>
              </a:lnSpc>
              <a:spcBef>
                <a:spcPts val="0"/>
              </a:spcBef>
              <a:spcAft>
                <a:spcPts val="0"/>
              </a:spcAft>
              <a:buClr>
                <a:schemeClr val="dk1"/>
              </a:buClr>
              <a:buSzPts val="1100"/>
              <a:buFont typeface="Arial"/>
              <a:buNone/>
            </a:pPr>
            <a:r>
              <a:rPr lang="en-GB">
                <a:solidFill>
                  <a:schemeClr val="dk1"/>
                </a:solidFill>
                <a:latin typeface="Roboto"/>
                <a:ea typeface="Roboto"/>
                <a:cs typeface="Roboto"/>
                <a:sym typeface="Roboto"/>
              </a:rPr>
              <a:t>UTF-8 uses 1 byte to represent characters in the ASCII set, two bytes for characters in several more alphabetic blocks, and three bytes for the rest of the BMP. Supplementary characters use 4 bytes.</a:t>
            </a:r>
            <a:endParaRPr>
              <a:solidFill>
                <a:schemeClr val="dk1"/>
              </a:solidFill>
              <a:latin typeface="Roboto"/>
              <a:ea typeface="Roboto"/>
              <a:cs typeface="Roboto"/>
              <a:sym typeface="Roboto"/>
            </a:endParaRPr>
          </a:p>
          <a:p>
            <a:pPr marL="0" lvl="0" indent="0" algn="l" rtl="0">
              <a:lnSpc>
                <a:spcPct val="120000"/>
              </a:lnSpc>
              <a:spcBef>
                <a:spcPts val="0"/>
              </a:spcBef>
              <a:spcAft>
                <a:spcPts val="0"/>
              </a:spcAft>
              <a:buClr>
                <a:schemeClr val="dk1"/>
              </a:buClr>
              <a:buSzPts val="1100"/>
              <a:buFont typeface="Arial"/>
              <a:buNone/>
            </a:pPr>
            <a:r>
              <a:rPr lang="en-GB">
                <a:solidFill>
                  <a:schemeClr val="dk1"/>
                </a:solidFill>
                <a:latin typeface="Roboto"/>
                <a:ea typeface="Roboto"/>
                <a:cs typeface="Roboto"/>
                <a:sym typeface="Roboto"/>
              </a:rPr>
              <a:t>UTF-16 uses 2 bytes for any character in the BMP, and 4 bytes for supplementary characters.</a:t>
            </a:r>
            <a:endParaRPr>
              <a:solidFill>
                <a:schemeClr val="dk1"/>
              </a:solidFill>
              <a:latin typeface="Roboto"/>
              <a:ea typeface="Roboto"/>
              <a:cs typeface="Roboto"/>
              <a:sym typeface="Roboto"/>
            </a:endParaRPr>
          </a:p>
          <a:p>
            <a:pPr marL="0" lvl="0" indent="0" algn="l" rtl="0">
              <a:lnSpc>
                <a:spcPct val="120000"/>
              </a:lnSpc>
              <a:spcBef>
                <a:spcPts val="0"/>
              </a:spcBef>
              <a:spcAft>
                <a:spcPts val="0"/>
              </a:spcAft>
              <a:buNone/>
            </a:pPr>
            <a:r>
              <a:rPr lang="en-GB">
                <a:solidFill>
                  <a:schemeClr val="dk1"/>
                </a:solidFill>
                <a:latin typeface="Roboto"/>
                <a:ea typeface="Roboto"/>
                <a:cs typeface="Roboto"/>
                <a:sym typeface="Roboto"/>
              </a:rPr>
              <a:t>UTF-32 uses 4 bytes for all characters.</a:t>
            </a:r>
            <a:endParaRPr>
              <a:solidFill>
                <a:schemeClr val="dk1"/>
              </a:solidFill>
              <a:latin typeface="Roboto"/>
              <a:ea typeface="Roboto"/>
              <a:cs typeface="Roboto"/>
              <a:sym typeface="Roboto"/>
            </a:endParaRPr>
          </a:p>
          <a:p>
            <a:pPr marL="0" lvl="0" indent="0" algn="l" rtl="0">
              <a:lnSpc>
                <a:spcPct val="120000"/>
              </a:lnSpc>
              <a:spcBef>
                <a:spcPts val="0"/>
              </a:spcBef>
              <a:spcAft>
                <a:spcPts val="0"/>
              </a:spcAft>
              <a:buNone/>
            </a:pPr>
            <a:r>
              <a:rPr lang="en-GB" u="sng">
                <a:solidFill>
                  <a:schemeClr val="hlink"/>
                </a:solidFill>
                <a:latin typeface="Roboto"/>
                <a:ea typeface="Roboto"/>
                <a:cs typeface="Roboto"/>
                <a:sym typeface="Roboto"/>
                <a:hlinkClick r:id="rId3"/>
              </a:rPr>
              <a:t>https://codepoints.net/U+00F6</a:t>
            </a:r>
            <a:endParaRPr>
              <a:solidFill>
                <a:schemeClr val="dk1"/>
              </a:solidFill>
              <a:latin typeface="Roboto"/>
              <a:ea typeface="Roboto"/>
              <a:cs typeface="Roboto"/>
              <a:sym typeface="Roboto"/>
            </a:endParaRPr>
          </a:p>
          <a:p>
            <a:pPr marL="0" lvl="0" indent="0" algn="l" rtl="0">
              <a:lnSpc>
                <a:spcPct val="120000"/>
              </a:lnSpc>
              <a:spcBef>
                <a:spcPts val="0"/>
              </a:spcBef>
              <a:spcAft>
                <a:spcPts val="0"/>
              </a:spcAft>
              <a:buNone/>
            </a:pPr>
            <a:endParaRPr>
              <a:solidFill>
                <a:schemeClr val="dk1"/>
              </a:solidFill>
              <a:latin typeface="Roboto"/>
              <a:ea typeface="Roboto"/>
              <a:cs typeface="Roboto"/>
              <a:sym typeface="Roboto"/>
            </a:endParaRPr>
          </a:p>
          <a:p>
            <a:pPr marL="0" lvl="0" indent="0" algn="l" rtl="0">
              <a:lnSpc>
                <a:spcPct val="120000"/>
              </a:lnSpc>
              <a:spcBef>
                <a:spcPts val="0"/>
              </a:spcBef>
              <a:spcAft>
                <a:spcPts val="0"/>
              </a:spcAft>
              <a:buNone/>
            </a:pPr>
            <a:r>
              <a:rPr lang="en-GB" b="1">
                <a:solidFill>
                  <a:schemeClr val="dk1"/>
                </a:solidFill>
                <a:latin typeface="Roboto"/>
                <a:ea typeface="Roboto"/>
                <a:cs typeface="Roboto"/>
                <a:sym typeface="Roboto"/>
              </a:rPr>
              <a:t>UTF-8 supported in Windows since Windows 10</a:t>
            </a:r>
            <a:endParaRPr b="1">
              <a:solidFill>
                <a:schemeClr val="dk1"/>
              </a:solidFill>
              <a:latin typeface="Roboto"/>
              <a:ea typeface="Roboto"/>
              <a:cs typeface="Roboto"/>
              <a:sym typeface="Roboto"/>
            </a:endParaRPr>
          </a:p>
          <a:p>
            <a:pPr marL="0" lvl="0" indent="0" algn="l" rtl="0">
              <a:lnSpc>
                <a:spcPct val="115000"/>
              </a:lnSpc>
              <a:spcBef>
                <a:spcPts val="0"/>
              </a:spcBef>
              <a:spcAft>
                <a:spcPts val="0"/>
              </a:spcAft>
              <a:buNone/>
            </a:pP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Roboto"/>
                <a:ea typeface="Roboto"/>
                <a:cs typeface="Roboto"/>
                <a:sym typeface="Roboto"/>
              </a:rPr>
              <a:t>‘Comparison of Unicode encodings’ (2026) </a:t>
            </a:r>
            <a:r>
              <a:rPr lang="en-GB" sz="1000" i="1">
                <a:solidFill>
                  <a:schemeClr val="dk1"/>
                </a:solidFill>
                <a:latin typeface="Roboto"/>
                <a:ea typeface="Roboto"/>
                <a:cs typeface="Roboto"/>
                <a:sym typeface="Roboto"/>
              </a:rPr>
              <a:t>Wikipedia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4"/>
              </a:rPr>
              <a:t>https://en.wikipedia.org/wiki/Comparison_of_Unicode_encodings</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00" i="1">
                <a:solidFill>
                  <a:schemeClr val="dk1"/>
                </a:solidFill>
                <a:latin typeface="Roboto"/>
                <a:ea typeface="Roboto"/>
                <a:cs typeface="Roboto"/>
                <a:sym typeface="Roboto"/>
              </a:rPr>
              <a:t>FAQ </a:t>
            </a:r>
            <a:r>
              <a:rPr lang="en-GB" sz="1000">
                <a:solidFill>
                  <a:schemeClr val="dk1"/>
                </a:solidFill>
                <a:latin typeface="Roboto"/>
                <a:ea typeface="Roboto"/>
                <a:cs typeface="Roboto"/>
                <a:sym typeface="Roboto"/>
              </a:rPr>
              <a:t>(no date) Available at:</a:t>
            </a:r>
            <a:r>
              <a:rPr lang="en-GB" sz="1000">
                <a:solidFill>
                  <a:schemeClr val="dk1"/>
                </a:solidFill>
                <a:uFill>
                  <a:noFill/>
                </a:uFill>
                <a:latin typeface="Roboto"/>
                <a:ea typeface="Roboto"/>
                <a:cs typeface="Roboto"/>
                <a:sym typeface="Roboto"/>
                <a:hlinkClick r:id="rId5">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5"/>
              </a:rPr>
              <a:t>https://home.unicode.org/basic-info/faq/</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Roboto"/>
                <a:ea typeface="Roboto"/>
                <a:cs typeface="Roboto"/>
                <a:sym typeface="Roboto"/>
              </a:rPr>
              <a:t>Ishida, Richard (2018) </a:t>
            </a:r>
            <a:r>
              <a:rPr lang="en-GB" sz="1000" i="1">
                <a:solidFill>
                  <a:schemeClr val="dk1"/>
                </a:solidFill>
                <a:latin typeface="Roboto"/>
                <a:ea typeface="Roboto"/>
                <a:cs typeface="Roboto"/>
                <a:sym typeface="Roboto"/>
              </a:rPr>
              <a:t>Character encodings: Essential concepts</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6">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6"/>
              </a:rPr>
              <a:t>https://www.w3.org/International/articles/definitions-characters/</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00" i="1">
                <a:solidFill>
                  <a:schemeClr val="dk1"/>
                </a:solidFill>
                <a:latin typeface="Roboto"/>
                <a:ea typeface="Roboto"/>
                <a:cs typeface="Roboto"/>
                <a:sym typeface="Roboto"/>
              </a:rPr>
              <a:t>Supported Scripts</a:t>
            </a:r>
            <a:r>
              <a:rPr lang="en-GB" sz="1000">
                <a:solidFill>
                  <a:schemeClr val="dk1"/>
                </a:solidFill>
                <a:latin typeface="Roboto"/>
                <a:ea typeface="Roboto"/>
                <a:cs typeface="Roboto"/>
                <a:sym typeface="Roboto"/>
              </a:rPr>
              <a:t> (no date) Available at:</a:t>
            </a:r>
            <a:r>
              <a:rPr lang="en-GB" sz="1000">
                <a:solidFill>
                  <a:schemeClr val="dk1"/>
                </a:solidFill>
                <a:uFill>
                  <a:noFill/>
                </a:uFill>
                <a:latin typeface="Roboto"/>
                <a:ea typeface="Roboto"/>
                <a:cs typeface="Roboto"/>
                <a:sym typeface="Roboto"/>
                <a:hlinkClick r:id="rId7">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7"/>
              </a:rPr>
              <a:t>https://www.unicode.org/standard/supported.html</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Roboto"/>
                <a:ea typeface="Roboto"/>
                <a:cs typeface="Roboto"/>
                <a:sym typeface="Roboto"/>
              </a:rPr>
              <a:t>‘Unicode’ (2026) </a:t>
            </a:r>
            <a:r>
              <a:rPr lang="en-GB" sz="1000" i="1">
                <a:solidFill>
                  <a:schemeClr val="dk1"/>
                </a:solidFill>
                <a:latin typeface="Roboto"/>
                <a:ea typeface="Roboto"/>
                <a:cs typeface="Roboto"/>
                <a:sym typeface="Roboto"/>
              </a:rPr>
              <a:t>Wikipedia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8">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8"/>
              </a:rPr>
              <a:t>https://en.wikipedia.org/wiki/Unicode</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00" i="1">
                <a:solidFill>
                  <a:schemeClr val="dk1"/>
                </a:solidFill>
                <a:latin typeface="Roboto"/>
                <a:ea typeface="Roboto"/>
                <a:cs typeface="Roboto"/>
                <a:sym typeface="Roboto"/>
              </a:rPr>
              <a:t>Unicode Statistics</a:t>
            </a:r>
            <a:r>
              <a:rPr lang="en-GB" sz="1000">
                <a:solidFill>
                  <a:schemeClr val="dk1"/>
                </a:solidFill>
                <a:latin typeface="Roboto"/>
                <a:ea typeface="Roboto"/>
                <a:cs typeface="Roboto"/>
                <a:sym typeface="Roboto"/>
              </a:rPr>
              <a:t> (2025) Available at:</a:t>
            </a:r>
            <a:r>
              <a:rPr lang="en-GB" sz="1000">
                <a:solidFill>
                  <a:schemeClr val="dk1"/>
                </a:solidFill>
                <a:uFill>
                  <a:noFill/>
                </a:uFill>
                <a:latin typeface="Roboto"/>
                <a:ea typeface="Roboto"/>
                <a:cs typeface="Roboto"/>
                <a:sym typeface="Roboto"/>
                <a:hlinkClick r:id="rId9">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9"/>
              </a:rPr>
              <a:t>https://www.unicode.org/versions/stats/</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GB" sz="1000">
                <a:solidFill>
                  <a:schemeClr val="dk1"/>
                </a:solidFill>
                <a:latin typeface="Roboto"/>
                <a:ea typeface="Roboto"/>
                <a:cs typeface="Roboto"/>
                <a:sym typeface="Roboto"/>
              </a:rPr>
              <a:t>‘UTF-8’ (2026) </a:t>
            </a:r>
            <a:r>
              <a:rPr lang="en-GB" sz="1000" i="1">
                <a:solidFill>
                  <a:schemeClr val="dk1"/>
                </a:solidFill>
                <a:latin typeface="Roboto"/>
                <a:ea typeface="Roboto"/>
                <a:cs typeface="Roboto"/>
                <a:sym typeface="Roboto"/>
              </a:rPr>
              <a:t>Wikipedia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10">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10"/>
              </a:rPr>
              <a:t>https://en.wikipedia.org/wiki/UTF-8</a:t>
            </a:r>
            <a:r>
              <a:rPr lang="en-GB" sz="1000">
                <a:solidFill>
                  <a:schemeClr val="dk1"/>
                </a:solidFill>
                <a:latin typeface="Roboto"/>
                <a:ea typeface="Roboto"/>
                <a:cs typeface="Roboto"/>
                <a:sym typeface="Roboto"/>
              </a:rPr>
              <a:t> [Accessed: 24 May 2026]</a:t>
            </a:r>
            <a:endParaRPr>
              <a:solidFill>
                <a:schemeClr val="dk1"/>
              </a:solidFill>
              <a:latin typeface="Roboto"/>
              <a:ea typeface="Roboto"/>
              <a:cs typeface="Roboto"/>
              <a:sym typeface="Roboto"/>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39aaf2c4a52_0_2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 name="Google Shape;454;g39aaf2c4a52_0_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3a86379b74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0" name="Google Shape;460;g3a86379b74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Roboto"/>
                <a:ea typeface="Roboto"/>
                <a:cs typeface="Roboto"/>
                <a:sym typeface="Roboto"/>
              </a:rPr>
              <a:t>Install rainbow-csv</a:t>
            </a:r>
            <a:endParaRPr sz="1200">
              <a:latin typeface="Roboto"/>
              <a:ea typeface="Roboto"/>
              <a:cs typeface="Roboto"/>
              <a:sym typeface="Roboto"/>
            </a:endParaRPr>
          </a:p>
          <a:p>
            <a:pPr marL="0" lvl="0" indent="0" algn="l" rtl="0">
              <a:spcBef>
                <a:spcPts val="0"/>
              </a:spcBef>
              <a:spcAft>
                <a:spcPts val="0"/>
              </a:spcAft>
              <a:buNone/>
            </a:pPr>
            <a:endParaRPr sz="1200">
              <a:latin typeface="Roboto"/>
              <a:ea typeface="Roboto"/>
              <a:cs typeface="Roboto"/>
              <a:sym typeface="Roboto"/>
            </a:endParaRPr>
          </a:p>
          <a:p>
            <a:pPr marL="0" lvl="0" indent="0" algn="l" rtl="0">
              <a:lnSpc>
                <a:spcPct val="115000"/>
              </a:lnSpc>
              <a:spcBef>
                <a:spcPts val="0"/>
              </a:spcBef>
              <a:spcAft>
                <a:spcPts val="0"/>
              </a:spcAft>
              <a:buNone/>
            </a:pPr>
            <a:r>
              <a:rPr lang="en-GB" sz="1000">
                <a:solidFill>
                  <a:schemeClr val="dk1"/>
                </a:solidFill>
                <a:latin typeface="Roboto"/>
                <a:ea typeface="Roboto"/>
                <a:cs typeface="Roboto"/>
                <a:sym typeface="Roboto"/>
              </a:rPr>
              <a:t>Microsoft (2026) </a:t>
            </a:r>
            <a:r>
              <a:rPr lang="en-GB" sz="1000" i="1">
                <a:solidFill>
                  <a:schemeClr val="dk1"/>
                </a:solidFill>
                <a:latin typeface="Roboto"/>
                <a:ea typeface="Roboto"/>
                <a:cs typeface="Roboto"/>
                <a:sym typeface="Roboto"/>
              </a:rPr>
              <a:t>Visual Studio Code</a:t>
            </a:r>
            <a:r>
              <a:rPr lang="en-GB" sz="1000">
                <a:solidFill>
                  <a:schemeClr val="dk1"/>
                </a:solidFill>
                <a:latin typeface="Roboto"/>
                <a:ea typeface="Roboto"/>
                <a:cs typeface="Roboto"/>
                <a:sym typeface="Roboto"/>
              </a:rPr>
              <a:t> (browser version) [Computer programme]. Available at:</a:t>
            </a:r>
            <a:r>
              <a:rPr lang="en-GB" sz="1000">
                <a:solidFill>
                  <a:schemeClr val="dk1"/>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3"/>
              </a:rPr>
              <a:t>https://vscode.dev/</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GB" sz="1000">
                <a:solidFill>
                  <a:schemeClr val="dk1"/>
                </a:solidFill>
                <a:latin typeface="Roboto"/>
                <a:ea typeface="Roboto"/>
                <a:cs typeface="Roboto"/>
                <a:sym typeface="Roboto"/>
              </a:rPr>
              <a:t>mechatroner (2026) Rainbow CSV [Computer programme]. Available at:</a:t>
            </a:r>
            <a:r>
              <a:rPr lang="en-GB" sz="1000">
                <a:solidFill>
                  <a:schemeClr val="dk1"/>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4"/>
              </a:rPr>
              <a:t>https://marketplace.visualstudio.com/items?itemName=mechatroner.rainbow-csv</a:t>
            </a:r>
            <a:r>
              <a:rPr lang="en-GB" sz="1000">
                <a:solidFill>
                  <a:schemeClr val="dk1"/>
                </a:solidFill>
                <a:latin typeface="Roboto"/>
                <a:ea typeface="Roboto"/>
                <a:cs typeface="Roboto"/>
                <a:sym typeface="Roboto"/>
              </a:rPr>
              <a:t> [Accessed: 24 May 2026]</a:t>
            </a:r>
            <a:endParaRPr sz="1200">
              <a:latin typeface="Roboto"/>
              <a:ea typeface="Roboto"/>
              <a:cs typeface="Roboto"/>
              <a:sym typeface="Roboto"/>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39aaf2c4a5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 name="Google Shape;467;g39aaf2c4a5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Roboto"/>
                <a:ea typeface="Roboto"/>
                <a:cs typeface="Roboto"/>
                <a:sym typeface="Roboto"/>
              </a:rPr>
              <a:t>MARC21 is a delimiter separated values format</a:t>
            </a:r>
            <a:endParaRPr sz="1200">
              <a:latin typeface="Roboto"/>
              <a:ea typeface="Roboto"/>
              <a:cs typeface="Roboto"/>
              <a:sym typeface="Roboto"/>
            </a:endParaRPr>
          </a:p>
          <a:p>
            <a:pPr marL="0" lvl="0" indent="0" algn="l" rtl="0">
              <a:spcBef>
                <a:spcPts val="0"/>
              </a:spcBef>
              <a:spcAft>
                <a:spcPts val="0"/>
              </a:spcAft>
              <a:buNone/>
            </a:pPr>
            <a:r>
              <a:rPr lang="en-GB" sz="1200" u="sng">
                <a:solidFill>
                  <a:schemeClr val="hlink"/>
                </a:solidFill>
                <a:latin typeface="Roboto"/>
                <a:ea typeface="Roboto"/>
                <a:cs typeface="Roboto"/>
                <a:sym typeface="Roboto"/>
                <a:hlinkClick r:id="rId3"/>
              </a:rPr>
              <a:t>https://vscode.dev/</a:t>
            </a:r>
            <a:r>
              <a:rPr lang="en-GB" sz="1200">
                <a:latin typeface="Roboto"/>
                <a:ea typeface="Roboto"/>
                <a:cs typeface="Roboto"/>
                <a:sym typeface="Roboto"/>
              </a:rPr>
              <a:t> </a:t>
            </a:r>
            <a:endParaRPr sz="1200">
              <a:latin typeface="Roboto"/>
              <a:ea typeface="Roboto"/>
              <a:cs typeface="Roboto"/>
              <a:sym typeface="Roboto"/>
            </a:endParaRPr>
          </a:p>
          <a:p>
            <a:pPr marL="0" lvl="0" indent="0" algn="l" rtl="0">
              <a:lnSpc>
                <a:spcPct val="115000"/>
              </a:lnSpc>
              <a:spcBef>
                <a:spcPts val="0"/>
              </a:spcBef>
              <a:spcAft>
                <a:spcPts val="0"/>
              </a:spcAft>
              <a:buNone/>
            </a:pPr>
            <a:r>
              <a:rPr lang="en-GB" sz="1000">
                <a:solidFill>
                  <a:schemeClr val="dk1"/>
                </a:solidFill>
                <a:latin typeface="Roboto"/>
                <a:ea typeface="Roboto"/>
                <a:cs typeface="Roboto"/>
                <a:sym typeface="Roboto"/>
              </a:rPr>
              <a:t>‘Comma-separated values’ (2026) </a:t>
            </a:r>
            <a:r>
              <a:rPr lang="en-GB" sz="1000" i="1">
                <a:solidFill>
                  <a:schemeClr val="dk1"/>
                </a:solidFill>
                <a:latin typeface="Roboto"/>
                <a:ea typeface="Roboto"/>
                <a:cs typeface="Roboto"/>
                <a:sym typeface="Roboto"/>
              </a:rPr>
              <a:t>Wikipedia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4"/>
              </a:rPr>
              <a:t>https://en.wikipedia.org/wiki/Comma-separated_values</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Roboto"/>
                <a:ea typeface="Roboto"/>
                <a:cs typeface="Roboto"/>
                <a:sym typeface="Roboto"/>
              </a:rPr>
              <a:t>‘Delimiter’ (2026) </a:t>
            </a:r>
            <a:r>
              <a:rPr lang="en-GB" sz="1000" i="1">
                <a:solidFill>
                  <a:schemeClr val="dk1"/>
                </a:solidFill>
                <a:latin typeface="Roboto"/>
                <a:ea typeface="Roboto"/>
                <a:cs typeface="Roboto"/>
                <a:sym typeface="Roboto"/>
              </a:rPr>
              <a:t>Wikipedia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5">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5"/>
              </a:rPr>
              <a:t>https://en.wikipedia.org/wiki/Delimiter</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Roboto"/>
                <a:ea typeface="Roboto"/>
                <a:cs typeface="Roboto"/>
                <a:sym typeface="Roboto"/>
              </a:rPr>
              <a:t>‘Delimiter-separated values’ (2026) </a:t>
            </a:r>
            <a:r>
              <a:rPr lang="en-GB" sz="1000" i="1">
                <a:solidFill>
                  <a:schemeClr val="dk1"/>
                </a:solidFill>
                <a:latin typeface="Roboto"/>
                <a:ea typeface="Roboto"/>
                <a:cs typeface="Roboto"/>
                <a:sym typeface="Roboto"/>
              </a:rPr>
              <a:t>Wikipedia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6">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6"/>
              </a:rPr>
              <a:t>https://en.wikipedia.org/wiki/Delimiter-separated_values</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Roboto"/>
                <a:ea typeface="Roboto"/>
                <a:cs typeface="Roboto"/>
                <a:sym typeface="Roboto"/>
              </a:rPr>
              <a:t>‘Newline’ (2026) </a:t>
            </a:r>
            <a:r>
              <a:rPr lang="en-GB" sz="1000" i="1">
                <a:solidFill>
                  <a:schemeClr val="dk1"/>
                </a:solidFill>
                <a:latin typeface="Roboto"/>
                <a:ea typeface="Roboto"/>
                <a:cs typeface="Roboto"/>
                <a:sym typeface="Roboto"/>
              </a:rPr>
              <a:t>Wikipedia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7">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7"/>
              </a:rPr>
              <a:t>https://en.wikipedia.org/wiki/Newline</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Roboto"/>
                <a:ea typeface="Roboto"/>
                <a:cs typeface="Roboto"/>
                <a:sym typeface="Roboto"/>
              </a:rPr>
              <a:t>Shafranovich, Yakov (2005) </a:t>
            </a:r>
            <a:r>
              <a:rPr lang="en-GB" sz="1000" i="1">
                <a:solidFill>
                  <a:schemeClr val="dk1"/>
                </a:solidFill>
                <a:latin typeface="Roboto"/>
                <a:ea typeface="Roboto"/>
                <a:cs typeface="Roboto"/>
                <a:sym typeface="Roboto"/>
              </a:rPr>
              <a:t>RFC 4180: Common Format and MIME Type for Comma-Separated Values (CSV) Files</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8">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8"/>
              </a:rPr>
              <a:t>https://doi.org/10.17487/RFC4180</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Roboto"/>
                <a:ea typeface="Roboto"/>
                <a:cs typeface="Roboto"/>
                <a:sym typeface="Roboto"/>
              </a:rPr>
              <a:t>‘Tab-separated values’ (2026) </a:t>
            </a:r>
            <a:r>
              <a:rPr lang="en-GB" sz="1000" i="1">
                <a:solidFill>
                  <a:schemeClr val="dk1"/>
                </a:solidFill>
                <a:latin typeface="Roboto"/>
                <a:ea typeface="Roboto"/>
                <a:cs typeface="Roboto"/>
                <a:sym typeface="Roboto"/>
              </a:rPr>
              <a:t>Wikipedia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9">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9"/>
              </a:rPr>
              <a:t>https://en.wikipedia.org/wiki/Tab-separated_values</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Roboto"/>
                <a:ea typeface="Roboto"/>
                <a:cs typeface="Roboto"/>
                <a:sym typeface="Roboto"/>
              </a:rPr>
              <a:t>‘Table (information)’ (2026) </a:t>
            </a:r>
            <a:r>
              <a:rPr lang="en-GB" sz="1000" i="1">
                <a:solidFill>
                  <a:schemeClr val="dk1"/>
                </a:solidFill>
                <a:latin typeface="Roboto"/>
                <a:ea typeface="Roboto"/>
                <a:cs typeface="Roboto"/>
                <a:sym typeface="Roboto"/>
              </a:rPr>
              <a:t>Wikipedia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10">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10"/>
              </a:rPr>
              <a:t>https://en.wikipedia.org/wiki/Table_(information)</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GB" sz="1000">
                <a:solidFill>
                  <a:schemeClr val="dk1"/>
                </a:solidFill>
                <a:latin typeface="Roboto"/>
                <a:ea typeface="Roboto"/>
                <a:cs typeface="Roboto"/>
                <a:sym typeface="Roboto"/>
              </a:rPr>
              <a:t>University of Minnesota Internet Gopher Team (no date) </a:t>
            </a:r>
            <a:r>
              <a:rPr lang="en-GB" sz="1000" i="1">
                <a:solidFill>
                  <a:schemeClr val="dk1"/>
                </a:solidFill>
                <a:latin typeface="Roboto"/>
                <a:ea typeface="Roboto"/>
                <a:cs typeface="Roboto"/>
                <a:sym typeface="Roboto"/>
              </a:rPr>
              <a:t>Definition of tab-separated-values (tsv)</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11">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11"/>
              </a:rPr>
              <a:t>https://www.iana.org/assignments/media-types/text/tab-separated-values</a:t>
            </a:r>
            <a:r>
              <a:rPr lang="en-GB" sz="1000">
                <a:solidFill>
                  <a:schemeClr val="dk1"/>
                </a:solidFill>
                <a:latin typeface="Roboto"/>
                <a:ea typeface="Roboto"/>
                <a:cs typeface="Roboto"/>
                <a:sym typeface="Roboto"/>
              </a:rPr>
              <a:t> [Accessed: 24 May 2026]</a:t>
            </a:r>
            <a:endParaRPr sz="1000">
              <a:latin typeface="Roboto"/>
              <a:ea typeface="Roboto"/>
              <a:cs typeface="Roboto"/>
              <a:sym typeface="Roboto"/>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3a86379b74a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 name="Google Shape;488;g3a86379b74a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If you use an element defined elsewhere, this elsewhere usually has a web address. Prepend that to the element name and you have a **qualified element name**, i.e. you've given it a prefix that distinguishes it from other elements with the same name. </a:t>
            </a:r>
            <a:endParaRPr/>
          </a:p>
          <a:p>
            <a:pPr marL="0" lvl="0" indent="0" algn="l" rtl="0">
              <a:spcBef>
                <a:spcPts val="0"/>
              </a:spcBef>
              <a:spcAft>
                <a:spcPts val="0"/>
              </a:spcAft>
              <a:buNone/>
            </a:pPr>
            <a:endParaRPr/>
          </a:p>
          <a:p>
            <a:pPr marL="0" lvl="0" indent="0" algn="l" rtl="0">
              <a:spcBef>
                <a:spcPts val="0"/>
              </a:spcBef>
              <a:spcAft>
                <a:spcPts val="0"/>
              </a:spcAft>
              <a:buNone/>
            </a:pPr>
            <a:r>
              <a:rPr lang="en-GB"/>
              <a:t>For example if one wanted to use elements defined in [MODS ](https://www.loc.gov/standards/mods/)(Metadata Object Description Schema)</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3a86379b74a_0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 name="Google Shape;494;g3a86379b74a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u="sng">
                <a:solidFill>
                  <a:schemeClr val="hlink"/>
                </a:solidFill>
                <a:hlinkClick r:id="rId3"/>
              </a:rPr>
              <a:t>http://prefix.cc/popular/all.rdf</a:t>
            </a:r>
            <a:endParaRPr/>
          </a:p>
          <a:p>
            <a:pPr marL="0" lvl="0" indent="0" algn="l" rtl="0">
              <a:spcBef>
                <a:spcPts val="0"/>
              </a:spcBef>
              <a:spcAft>
                <a:spcPts val="0"/>
              </a:spcAft>
              <a:buNone/>
            </a:pPr>
            <a:r>
              <a:rPr lang="en-GB" u="sng">
                <a:solidFill>
                  <a:schemeClr val="hlink"/>
                </a:solidFill>
                <a:hlinkClick r:id="rId4"/>
              </a:rPr>
              <a:t>https://www.w3.org/TR/xmlschema11-1/#ns-bindings</a:t>
            </a:r>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3e8a046294a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3e8a046294a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3e8a046294a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3e8a046294a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3e8a046294a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3e8a046294a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Roboto"/>
                <a:ea typeface="Roboto"/>
                <a:cs typeface="Roboto"/>
                <a:sym typeface="Roboto"/>
              </a:rPr>
              <a:t>+ organisation</a:t>
            </a:r>
            <a:endParaRPr sz="1200">
              <a:latin typeface="Roboto"/>
              <a:ea typeface="Roboto"/>
              <a:cs typeface="Roboto"/>
              <a:sym typeface="Roboto"/>
            </a:endParaRPr>
          </a:p>
          <a:p>
            <a:pPr marL="0" lvl="0" indent="0" algn="l" rtl="0">
              <a:lnSpc>
                <a:spcPct val="115000"/>
              </a:lnSpc>
              <a:spcBef>
                <a:spcPts val="0"/>
              </a:spcBef>
              <a:spcAft>
                <a:spcPts val="800"/>
              </a:spcAft>
              <a:buNone/>
            </a:pPr>
            <a:r>
              <a:rPr lang="en-GB" sz="1000">
                <a:solidFill>
                  <a:schemeClr val="dk1"/>
                </a:solidFill>
                <a:latin typeface="Roboto"/>
                <a:ea typeface="Roboto"/>
                <a:cs typeface="Roboto"/>
                <a:sym typeface="Roboto"/>
              </a:rPr>
              <a:t>‘Data type’ (2026) </a:t>
            </a:r>
            <a:r>
              <a:rPr lang="en-GB" sz="1000" i="1">
                <a:solidFill>
                  <a:schemeClr val="dk1"/>
                </a:solidFill>
                <a:latin typeface="Roboto"/>
                <a:ea typeface="Roboto"/>
                <a:cs typeface="Roboto"/>
                <a:sym typeface="Roboto"/>
              </a:rPr>
              <a:t>Wikipedia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3"/>
              </a:rPr>
              <a:t>https://en.wikipedia.org/wiki/Data_type</a:t>
            </a:r>
            <a:r>
              <a:rPr lang="en-GB" sz="1000">
                <a:solidFill>
                  <a:schemeClr val="dk1"/>
                </a:solidFill>
                <a:latin typeface="Roboto"/>
                <a:ea typeface="Roboto"/>
                <a:cs typeface="Roboto"/>
                <a:sym typeface="Roboto"/>
              </a:rPr>
              <a:t> [Accessed: 24 May 2026]</a:t>
            </a:r>
            <a:endParaRPr sz="1000">
              <a:latin typeface="Roboto"/>
              <a:ea typeface="Roboto"/>
              <a:cs typeface="Roboto"/>
              <a:sym typeface="Roboto"/>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e8a046294a_0_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e8a046294a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Roboto"/>
                <a:ea typeface="Roboto"/>
                <a:cs typeface="Roboto"/>
                <a:sym typeface="Roboto"/>
              </a:rPr>
              <a:t>Primitive data types: basic ones from which all others are constructed (they vary between languages)</a:t>
            </a:r>
            <a:endParaRPr sz="1200">
              <a:latin typeface="Roboto"/>
              <a:ea typeface="Roboto"/>
              <a:cs typeface="Roboto"/>
              <a:sym typeface="Roboto"/>
            </a:endParaRPr>
          </a:p>
          <a:p>
            <a:pPr marL="0" lvl="0" indent="0" algn="l" rtl="0">
              <a:spcBef>
                <a:spcPts val="0"/>
              </a:spcBef>
              <a:spcAft>
                <a:spcPts val="0"/>
              </a:spcAft>
              <a:buNone/>
            </a:pPr>
            <a:r>
              <a:rPr lang="en-GB" sz="1200">
                <a:latin typeface="Roboto"/>
                <a:ea typeface="Roboto"/>
                <a:cs typeface="Roboto"/>
                <a:sym typeface="Roboto"/>
              </a:rPr>
              <a:t>Composite data types/data structures/struct: made up of primitives</a:t>
            </a:r>
            <a:endParaRPr sz="1200">
              <a:latin typeface="Roboto"/>
              <a:ea typeface="Roboto"/>
              <a:cs typeface="Roboto"/>
              <a:sym typeface="Roboto"/>
            </a:endParaRPr>
          </a:p>
          <a:p>
            <a:pPr marL="0" lvl="0" indent="0" algn="l" rtl="0">
              <a:spcBef>
                <a:spcPts val="0"/>
              </a:spcBef>
              <a:spcAft>
                <a:spcPts val="0"/>
              </a:spcAft>
              <a:buNone/>
            </a:pPr>
            <a:r>
              <a:rPr lang="en-GB" sz="1200">
                <a:latin typeface="Roboto"/>
                <a:ea typeface="Roboto"/>
                <a:cs typeface="Roboto"/>
                <a:sym typeface="Roboto"/>
              </a:rPr>
              <a:t>User defined data types</a:t>
            </a:r>
            <a:endParaRPr sz="1200">
              <a:latin typeface="Roboto"/>
              <a:ea typeface="Roboto"/>
              <a:cs typeface="Roboto"/>
              <a:sym typeface="Roboto"/>
            </a:endParaRPr>
          </a:p>
          <a:p>
            <a:pPr marL="0" lvl="0" indent="0" algn="l" rtl="0">
              <a:spcBef>
                <a:spcPts val="0"/>
              </a:spcBef>
              <a:spcAft>
                <a:spcPts val="0"/>
              </a:spcAft>
              <a:buNone/>
            </a:pPr>
            <a:endParaRPr sz="1200">
              <a:latin typeface="Roboto"/>
              <a:ea typeface="Roboto"/>
              <a:cs typeface="Roboto"/>
              <a:sym typeface="Roboto"/>
            </a:endParaRPr>
          </a:p>
          <a:p>
            <a:pPr marL="0" lvl="0" indent="0" algn="l" rtl="0">
              <a:spcBef>
                <a:spcPts val="0"/>
              </a:spcBef>
              <a:spcAft>
                <a:spcPts val="0"/>
              </a:spcAft>
              <a:buNone/>
            </a:pPr>
            <a:r>
              <a:rPr lang="en-GB" sz="1200">
                <a:latin typeface="Roboto"/>
                <a:ea typeface="Roboto"/>
                <a:cs typeface="Roboto"/>
                <a:sym typeface="Roboto"/>
              </a:rPr>
              <a:t>Strings: sequence of characters; letters, digits, punctuation etc.</a:t>
            </a:r>
            <a:endParaRPr sz="1200">
              <a:latin typeface="Roboto"/>
              <a:ea typeface="Roboto"/>
              <a:cs typeface="Roboto"/>
              <a:sym typeface="Roboto"/>
            </a:endParaRPr>
          </a:p>
          <a:p>
            <a:pPr marL="0" lvl="0" indent="0" algn="l" rtl="0">
              <a:spcBef>
                <a:spcPts val="0"/>
              </a:spcBef>
              <a:spcAft>
                <a:spcPts val="0"/>
              </a:spcAft>
              <a:buNone/>
            </a:pPr>
            <a:endParaRPr sz="1200">
              <a:latin typeface="Roboto"/>
              <a:ea typeface="Roboto"/>
              <a:cs typeface="Roboto"/>
              <a:sym typeface="Roboto"/>
            </a:endParaRPr>
          </a:p>
          <a:p>
            <a:pPr marL="0" lvl="0" indent="0" algn="l" rtl="0">
              <a:spcBef>
                <a:spcPts val="0"/>
              </a:spcBef>
              <a:spcAft>
                <a:spcPts val="0"/>
              </a:spcAft>
              <a:buNone/>
            </a:pPr>
            <a:r>
              <a:rPr lang="en-GB" sz="1200">
                <a:latin typeface="Roboto"/>
                <a:ea typeface="Roboto"/>
                <a:cs typeface="Roboto"/>
                <a:sym typeface="Roboto"/>
              </a:rPr>
              <a:t>Short in C, C++ and C#: -32,727 to 32,767</a:t>
            </a:r>
            <a:endParaRPr sz="1200">
              <a:latin typeface="Roboto"/>
              <a:ea typeface="Roboto"/>
              <a:cs typeface="Roboto"/>
              <a:sym typeface="Roboto"/>
            </a:endParaRPr>
          </a:p>
          <a:p>
            <a:pPr marL="0" lvl="0" indent="0" algn="l" rtl="0">
              <a:spcBef>
                <a:spcPts val="0"/>
              </a:spcBef>
              <a:spcAft>
                <a:spcPts val="0"/>
              </a:spcAft>
              <a:buNone/>
            </a:pPr>
            <a:r>
              <a:rPr lang="en-GB" sz="1200">
                <a:latin typeface="Roboto"/>
                <a:ea typeface="Roboto"/>
                <a:cs typeface="Roboto"/>
                <a:sym typeface="Roboto"/>
              </a:rPr>
              <a:t>Long in C and C#: </a:t>
            </a:r>
            <a:r>
              <a:rPr lang="en-GB" sz="1200">
                <a:solidFill>
                  <a:srgbClr val="202122"/>
                </a:solidFill>
                <a:highlight>
                  <a:srgbClr val="F8F9FA"/>
                </a:highlight>
                <a:latin typeface="Roboto"/>
                <a:ea typeface="Roboto"/>
                <a:cs typeface="Roboto"/>
                <a:sym typeface="Roboto"/>
              </a:rPr>
              <a:t>−(2</a:t>
            </a:r>
            <a:r>
              <a:rPr lang="en-GB" sz="1200" baseline="30000">
                <a:solidFill>
                  <a:srgbClr val="202122"/>
                </a:solidFill>
                <a:highlight>
                  <a:srgbClr val="F8F9FA"/>
                </a:highlight>
                <a:latin typeface="Roboto"/>
                <a:ea typeface="Roboto"/>
                <a:cs typeface="Roboto"/>
                <a:sym typeface="Roboto"/>
              </a:rPr>
              <a:t>63</a:t>
            </a:r>
            <a:r>
              <a:rPr lang="en-GB" sz="1200">
                <a:solidFill>
                  <a:srgbClr val="202122"/>
                </a:solidFill>
                <a:highlight>
                  <a:srgbClr val="F8F9FA"/>
                </a:highlight>
                <a:latin typeface="Roboto"/>
                <a:ea typeface="Roboto"/>
                <a:cs typeface="Roboto"/>
                <a:sym typeface="Roboto"/>
              </a:rPr>
              <a:t> − 1) to (2</a:t>
            </a:r>
            <a:r>
              <a:rPr lang="en-GB" sz="1200" baseline="30000">
                <a:solidFill>
                  <a:srgbClr val="202122"/>
                </a:solidFill>
                <a:highlight>
                  <a:srgbClr val="F8F9FA"/>
                </a:highlight>
                <a:latin typeface="Roboto"/>
                <a:ea typeface="Roboto"/>
                <a:cs typeface="Roboto"/>
                <a:sym typeface="Roboto"/>
              </a:rPr>
              <a:t>63</a:t>
            </a:r>
            <a:r>
              <a:rPr lang="en-GB" sz="1200">
                <a:solidFill>
                  <a:srgbClr val="202122"/>
                </a:solidFill>
                <a:highlight>
                  <a:srgbClr val="F8F9FA"/>
                </a:highlight>
                <a:latin typeface="Roboto"/>
                <a:ea typeface="Roboto"/>
                <a:cs typeface="Roboto"/>
                <a:sym typeface="Roboto"/>
              </a:rPr>
              <a:t> − 1)</a:t>
            </a:r>
            <a:r>
              <a:rPr lang="en-GB" sz="1200">
                <a:solidFill>
                  <a:schemeClr val="dk1"/>
                </a:solidFill>
                <a:latin typeface="Roboto"/>
                <a:ea typeface="Roboto"/>
                <a:cs typeface="Roboto"/>
                <a:sym typeface="Roboto"/>
              </a:rPr>
              <a:t> </a:t>
            </a:r>
            <a:endParaRPr sz="1200">
              <a:solidFill>
                <a:schemeClr val="dk1"/>
              </a:solidFill>
              <a:latin typeface="Roboto"/>
              <a:ea typeface="Roboto"/>
              <a:cs typeface="Roboto"/>
              <a:sym typeface="Roboto"/>
            </a:endParaRPr>
          </a:p>
          <a:p>
            <a:pPr marL="0" lvl="0" indent="0" algn="l" rtl="0">
              <a:spcBef>
                <a:spcPts val="0"/>
              </a:spcBef>
              <a:spcAft>
                <a:spcPts val="0"/>
              </a:spcAft>
              <a:buNone/>
            </a:pPr>
            <a:r>
              <a:rPr lang="en-GB" sz="1200">
                <a:solidFill>
                  <a:schemeClr val="dk1"/>
                </a:solidFill>
                <a:latin typeface="Roboto"/>
                <a:ea typeface="Roboto"/>
                <a:cs typeface="Roboto"/>
                <a:sym typeface="Roboto"/>
              </a:rPr>
              <a:t>Long in C++: </a:t>
            </a:r>
            <a:r>
              <a:rPr lang="en-GB" sz="1200">
                <a:solidFill>
                  <a:srgbClr val="202122"/>
                </a:solidFill>
                <a:highlight>
                  <a:srgbClr val="F8F9FA"/>
                </a:highlight>
                <a:latin typeface="Roboto"/>
                <a:ea typeface="Roboto"/>
                <a:cs typeface="Roboto"/>
                <a:sym typeface="Roboto"/>
              </a:rPr>
              <a:t>−(2</a:t>
            </a:r>
            <a:r>
              <a:rPr lang="en-GB" sz="1200" baseline="30000">
                <a:solidFill>
                  <a:srgbClr val="202122"/>
                </a:solidFill>
                <a:highlight>
                  <a:srgbClr val="F8F9FA"/>
                </a:highlight>
                <a:latin typeface="Roboto"/>
                <a:ea typeface="Roboto"/>
                <a:cs typeface="Roboto"/>
                <a:sym typeface="Roboto"/>
              </a:rPr>
              <a:t>31</a:t>
            </a:r>
            <a:r>
              <a:rPr lang="en-GB" sz="1200">
                <a:solidFill>
                  <a:srgbClr val="202122"/>
                </a:solidFill>
                <a:highlight>
                  <a:srgbClr val="F8F9FA"/>
                </a:highlight>
                <a:latin typeface="Roboto"/>
                <a:ea typeface="Roboto"/>
                <a:cs typeface="Roboto"/>
                <a:sym typeface="Roboto"/>
              </a:rPr>
              <a:t>) to (2</a:t>
            </a:r>
            <a:r>
              <a:rPr lang="en-GB" sz="1200" baseline="30000">
                <a:solidFill>
                  <a:srgbClr val="202122"/>
                </a:solidFill>
                <a:highlight>
                  <a:srgbClr val="F8F9FA"/>
                </a:highlight>
                <a:latin typeface="Roboto"/>
                <a:ea typeface="Roboto"/>
                <a:cs typeface="Roboto"/>
                <a:sym typeface="Roboto"/>
              </a:rPr>
              <a:t>31</a:t>
            </a:r>
            <a:r>
              <a:rPr lang="en-GB" sz="1200">
                <a:solidFill>
                  <a:srgbClr val="202122"/>
                </a:solidFill>
                <a:highlight>
                  <a:srgbClr val="F8F9FA"/>
                </a:highlight>
                <a:latin typeface="Roboto"/>
                <a:ea typeface="Roboto"/>
                <a:cs typeface="Roboto"/>
                <a:sym typeface="Roboto"/>
              </a:rPr>
              <a:t> − 1)</a:t>
            </a:r>
            <a:r>
              <a:rPr lang="en-GB" sz="1200">
                <a:solidFill>
                  <a:schemeClr val="dk1"/>
                </a:solidFill>
                <a:latin typeface="Roboto"/>
                <a:ea typeface="Roboto"/>
                <a:cs typeface="Roboto"/>
                <a:sym typeface="Roboto"/>
              </a:rPr>
              <a:t> </a:t>
            </a:r>
            <a:endParaRPr sz="1200">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GB" sz="1000">
                <a:solidFill>
                  <a:schemeClr val="dk1"/>
                </a:solidFill>
                <a:latin typeface="Roboto"/>
                <a:ea typeface="Roboto"/>
                <a:cs typeface="Roboto"/>
                <a:sym typeface="Roboto"/>
              </a:rPr>
              <a:t>‘Integer (computer science)’ (2026) </a:t>
            </a:r>
            <a:r>
              <a:rPr lang="en-GB" sz="1000" i="1">
                <a:solidFill>
                  <a:schemeClr val="dk1"/>
                </a:solidFill>
                <a:latin typeface="Roboto"/>
                <a:ea typeface="Roboto"/>
                <a:cs typeface="Roboto"/>
                <a:sym typeface="Roboto"/>
              </a:rPr>
              <a:t>Wikipedia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3"/>
              </a:rPr>
              <a:t>https://en.wikipedia.org/wiki/Integer_(computer_science)</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Roboto"/>
                <a:ea typeface="Roboto"/>
                <a:cs typeface="Roboto"/>
                <a:sym typeface="Roboto"/>
              </a:rPr>
              <a:t>‘Data type’ (2026) </a:t>
            </a:r>
            <a:r>
              <a:rPr lang="en-GB" sz="1000" i="1">
                <a:solidFill>
                  <a:schemeClr val="dk1"/>
                </a:solidFill>
                <a:latin typeface="Roboto"/>
                <a:ea typeface="Roboto"/>
                <a:cs typeface="Roboto"/>
                <a:sym typeface="Roboto"/>
              </a:rPr>
              <a:t>Wikipedia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4"/>
              </a:rPr>
              <a:t>https://en.wikipedia.org/wiki/Data_type</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db610e0a53_0_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3db610e0a53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Roboto"/>
                <a:ea typeface="Roboto"/>
                <a:cs typeface="Roboto"/>
                <a:sym typeface="Roboto"/>
              </a:rPr>
              <a:t>Primitive data types: basic ones from which all others are constructed (they vary between languages)</a:t>
            </a:r>
            <a:endParaRPr sz="1200">
              <a:latin typeface="Roboto"/>
              <a:ea typeface="Roboto"/>
              <a:cs typeface="Roboto"/>
              <a:sym typeface="Roboto"/>
            </a:endParaRPr>
          </a:p>
          <a:p>
            <a:pPr marL="0" lvl="0" indent="0" algn="l" rtl="0">
              <a:spcBef>
                <a:spcPts val="0"/>
              </a:spcBef>
              <a:spcAft>
                <a:spcPts val="0"/>
              </a:spcAft>
              <a:buNone/>
            </a:pPr>
            <a:r>
              <a:rPr lang="en-GB" sz="1200">
                <a:latin typeface="Roboto"/>
                <a:ea typeface="Roboto"/>
                <a:cs typeface="Roboto"/>
                <a:sym typeface="Roboto"/>
              </a:rPr>
              <a:t>Composite data types/data structures/struct: made up of primitives</a:t>
            </a:r>
            <a:endParaRPr sz="1200">
              <a:latin typeface="Roboto"/>
              <a:ea typeface="Roboto"/>
              <a:cs typeface="Roboto"/>
              <a:sym typeface="Roboto"/>
            </a:endParaRPr>
          </a:p>
          <a:p>
            <a:pPr marL="0" lvl="0" indent="0" algn="l" rtl="0">
              <a:spcBef>
                <a:spcPts val="0"/>
              </a:spcBef>
              <a:spcAft>
                <a:spcPts val="0"/>
              </a:spcAft>
              <a:buNone/>
            </a:pPr>
            <a:r>
              <a:rPr lang="en-GB" sz="1200">
                <a:latin typeface="Roboto"/>
                <a:ea typeface="Roboto"/>
                <a:cs typeface="Roboto"/>
                <a:sym typeface="Roboto"/>
              </a:rPr>
              <a:t>User defined data types</a:t>
            </a:r>
            <a:endParaRPr sz="1200">
              <a:latin typeface="Roboto"/>
              <a:ea typeface="Roboto"/>
              <a:cs typeface="Roboto"/>
              <a:sym typeface="Roboto"/>
            </a:endParaRPr>
          </a:p>
          <a:p>
            <a:pPr marL="0" lvl="0" indent="0" algn="l" rtl="0">
              <a:spcBef>
                <a:spcPts val="0"/>
              </a:spcBef>
              <a:spcAft>
                <a:spcPts val="0"/>
              </a:spcAft>
              <a:buNone/>
            </a:pPr>
            <a:endParaRPr sz="1200">
              <a:latin typeface="Roboto"/>
              <a:ea typeface="Roboto"/>
              <a:cs typeface="Roboto"/>
              <a:sym typeface="Roboto"/>
            </a:endParaRPr>
          </a:p>
          <a:p>
            <a:pPr marL="0" lvl="0" indent="0" algn="l" rtl="0">
              <a:spcBef>
                <a:spcPts val="0"/>
              </a:spcBef>
              <a:spcAft>
                <a:spcPts val="0"/>
              </a:spcAft>
              <a:buNone/>
            </a:pPr>
            <a:r>
              <a:rPr lang="en-GB" sz="1200">
                <a:latin typeface="Roboto"/>
                <a:ea typeface="Roboto"/>
                <a:cs typeface="Roboto"/>
                <a:sym typeface="Roboto"/>
              </a:rPr>
              <a:t>Strings: sequence of characters; letters, digits, punctuation etc.</a:t>
            </a:r>
            <a:endParaRPr sz="1200">
              <a:latin typeface="Roboto"/>
              <a:ea typeface="Roboto"/>
              <a:cs typeface="Roboto"/>
              <a:sym typeface="Roboto"/>
            </a:endParaRPr>
          </a:p>
          <a:p>
            <a:pPr marL="0" lvl="0" indent="0" algn="l" rtl="0">
              <a:spcBef>
                <a:spcPts val="0"/>
              </a:spcBef>
              <a:spcAft>
                <a:spcPts val="0"/>
              </a:spcAft>
              <a:buNone/>
            </a:pPr>
            <a:endParaRPr sz="1200">
              <a:latin typeface="Roboto"/>
              <a:ea typeface="Roboto"/>
              <a:cs typeface="Roboto"/>
              <a:sym typeface="Roboto"/>
            </a:endParaRPr>
          </a:p>
          <a:p>
            <a:pPr marL="0" lvl="0" indent="0" algn="l" rtl="0">
              <a:spcBef>
                <a:spcPts val="0"/>
              </a:spcBef>
              <a:spcAft>
                <a:spcPts val="0"/>
              </a:spcAft>
              <a:buNone/>
            </a:pPr>
            <a:r>
              <a:rPr lang="en-GB" sz="1200">
                <a:latin typeface="Roboto"/>
                <a:ea typeface="Roboto"/>
                <a:cs typeface="Roboto"/>
                <a:sym typeface="Roboto"/>
              </a:rPr>
              <a:t>Short in C, C++ and C#: -32,727 to 32,767</a:t>
            </a:r>
            <a:endParaRPr sz="1200">
              <a:latin typeface="Roboto"/>
              <a:ea typeface="Roboto"/>
              <a:cs typeface="Roboto"/>
              <a:sym typeface="Roboto"/>
            </a:endParaRPr>
          </a:p>
          <a:p>
            <a:pPr marL="0" lvl="0" indent="0" algn="l" rtl="0">
              <a:spcBef>
                <a:spcPts val="0"/>
              </a:spcBef>
              <a:spcAft>
                <a:spcPts val="0"/>
              </a:spcAft>
              <a:buNone/>
            </a:pPr>
            <a:r>
              <a:rPr lang="en-GB" sz="1200">
                <a:latin typeface="Roboto"/>
                <a:ea typeface="Roboto"/>
                <a:cs typeface="Roboto"/>
                <a:sym typeface="Roboto"/>
              </a:rPr>
              <a:t>Long in C and C#: </a:t>
            </a:r>
            <a:r>
              <a:rPr lang="en-GB" sz="1200">
                <a:solidFill>
                  <a:srgbClr val="202122"/>
                </a:solidFill>
                <a:highlight>
                  <a:srgbClr val="F8F9FA"/>
                </a:highlight>
                <a:latin typeface="Roboto"/>
                <a:ea typeface="Roboto"/>
                <a:cs typeface="Roboto"/>
                <a:sym typeface="Roboto"/>
              </a:rPr>
              <a:t>−(2</a:t>
            </a:r>
            <a:r>
              <a:rPr lang="en-GB" sz="1200" baseline="30000">
                <a:solidFill>
                  <a:srgbClr val="202122"/>
                </a:solidFill>
                <a:highlight>
                  <a:srgbClr val="F8F9FA"/>
                </a:highlight>
                <a:latin typeface="Roboto"/>
                <a:ea typeface="Roboto"/>
                <a:cs typeface="Roboto"/>
                <a:sym typeface="Roboto"/>
              </a:rPr>
              <a:t>63</a:t>
            </a:r>
            <a:r>
              <a:rPr lang="en-GB" sz="1200">
                <a:solidFill>
                  <a:srgbClr val="202122"/>
                </a:solidFill>
                <a:highlight>
                  <a:srgbClr val="F8F9FA"/>
                </a:highlight>
                <a:latin typeface="Roboto"/>
                <a:ea typeface="Roboto"/>
                <a:cs typeface="Roboto"/>
                <a:sym typeface="Roboto"/>
              </a:rPr>
              <a:t> − 1) to (2</a:t>
            </a:r>
            <a:r>
              <a:rPr lang="en-GB" sz="1200" baseline="30000">
                <a:solidFill>
                  <a:srgbClr val="202122"/>
                </a:solidFill>
                <a:highlight>
                  <a:srgbClr val="F8F9FA"/>
                </a:highlight>
                <a:latin typeface="Roboto"/>
                <a:ea typeface="Roboto"/>
                <a:cs typeface="Roboto"/>
                <a:sym typeface="Roboto"/>
              </a:rPr>
              <a:t>63</a:t>
            </a:r>
            <a:r>
              <a:rPr lang="en-GB" sz="1200">
                <a:solidFill>
                  <a:srgbClr val="202122"/>
                </a:solidFill>
                <a:highlight>
                  <a:srgbClr val="F8F9FA"/>
                </a:highlight>
                <a:latin typeface="Roboto"/>
                <a:ea typeface="Roboto"/>
                <a:cs typeface="Roboto"/>
                <a:sym typeface="Roboto"/>
              </a:rPr>
              <a:t> − 1)</a:t>
            </a:r>
            <a:r>
              <a:rPr lang="en-GB" sz="1200">
                <a:solidFill>
                  <a:schemeClr val="dk1"/>
                </a:solidFill>
                <a:latin typeface="Roboto"/>
                <a:ea typeface="Roboto"/>
                <a:cs typeface="Roboto"/>
                <a:sym typeface="Roboto"/>
              </a:rPr>
              <a:t> </a:t>
            </a:r>
            <a:endParaRPr sz="1200">
              <a:solidFill>
                <a:schemeClr val="dk1"/>
              </a:solidFill>
              <a:latin typeface="Roboto"/>
              <a:ea typeface="Roboto"/>
              <a:cs typeface="Roboto"/>
              <a:sym typeface="Roboto"/>
            </a:endParaRPr>
          </a:p>
          <a:p>
            <a:pPr marL="0" lvl="0" indent="0" algn="l" rtl="0">
              <a:spcBef>
                <a:spcPts val="0"/>
              </a:spcBef>
              <a:spcAft>
                <a:spcPts val="0"/>
              </a:spcAft>
              <a:buNone/>
            </a:pPr>
            <a:r>
              <a:rPr lang="en-GB" sz="1200">
                <a:solidFill>
                  <a:schemeClr val="dk1"/>
                </a:solidFill>
                <a:latin typeface="Roboto"/>
                <a:ea typeface="Roboto"/>
                <a:cs typeface="Roboto"/>
                <a:sym typeface="Roboto"/>
              </a:rPr>
              <a:t>Long in C++: </a:t>
            </a:r>
            <a:r>
              <a:rPr lang="en-GB" sz="1200">
                <a:solidFill>
                  <a:srgbClr val="202122"/>
                </a:solidFill>
                <a:highlight>
                  <a:srgbClr val="F8F9FA"/>
                </a:highlight>
                <a:latin typeface="Roboto"/>
                <a:ea typeface="Roboto"/>
                <a:cs typeface="Roboto"/>
                <a:sym typeface="Roboto"/>
              </a:rPr>
              <a:t>−(2</a:t>
            </a:r>
            <a:r>
              <a:rPr lang="en-GB" sz="1200" baseline="30000">
                <a:solidFill>
                  <a:srgbClr val="202122"/>
                </a:solidFill>
                <a:highlight>
                  <a:srgbClr val="F8F9FA"/>
                </a:highlight>
                <a:latin typeface="Roboto"/>
                <a:ea typeface="Roboto"/>
                <a:cs typeface="Roboto"/>
                <a:sym typeface="Roboto"/>
              </a:rPr>
              <a:t>31</a:t>
            </a:r>
            <a:r>
              <a:rPr lang="en-GB" sz="1200">
                <a:solidFill>
                  <a:srgbClr val="202122"/>
                </a:solidFill>
                <a:highlight>
                  <a:srgbClr val="F8F9FA"/>
                </a:highlight>
                <a:latin typeface="Roboto"/>
                <a:ea typeface="Roboto"/>
                <a:cs typeface="Roboto"/>
                <a:sym typeface="Roboto"/>
              </a:rPr>
              <a:t>) to (2</a:t>
            </a:r>
            <a:r>
              <a:rPr lang="en-GB" sz="1200" baseline="30000">
                <a:solidFill>
                  <a:srgbClr val="202122"/>
                </a:solidFill>
                <a:highlight>
                  <a:srgbClr val="F8F9FA"/>
                </a:highlight>
                <a:latin typeface="Roboto"/>
                <a:ea typeface="Roboto"/>
                <a:cs typeface="Roboto"/>
                <a:sym typeface="Roboto"/>
              </a:rPr>
              <a:t>31</a:t>
            </a:r>
            <a:r>
              <a:rPr lang="en-GB" sz="1200">
                <a:solidFill>
                  <a:srgbClr val="202122"/>
                </a:solidFill>
                <a:highlight>
                  <a:srgbClr val="F8F9FA"/>
                </a:highlight>
                <a:latin typeface="Roboto"/>
                <a:ea typeface="Roboto"/>
                <a:cs typeface="Roboto"/>
                <a:sym typeface="Roboto"/>
              </a:rPr>
              <a:t> − 1)</a:t>
            </a:r>
            <a:r>
              <a:rPr lang="en-GB" sz="1200">
                <a:solidFill>
                  <a:schemeClr val="dk1"/>
                </a:solidFill>
                <a:latin typeface="Roboto"/>
                <a:ea typeface="Roboto"/>
                <a:cs typeface="Roboto"/>
                <a:sym typeface="Roboto"/>
              </a:rPr>
              <a:t> </a:t>
            </a:r>
            <a:endParaRPr sz="1200">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GB" sz="1000">
                <a:solidFill>
                  <a:schemeClr val="dk1"/>
                </a:solidFill>
                <a:latin typeface="Roboto"/>
                <a:ea typeface="Roboto"/>
                <a:cs typeface="Roboto"/>
                <a:sym typeface="Roboto"/>
              </a:rPr>
              <a:t>‘Integer (computer science)’ (2026) </a:t>
            </a:r>
            <a:r>
              <a:rPr lang="en-GB" sz="1000" i="1">
                <a:solidFill>
                  <a:schemeClr val="dk1"/>
                </a:solidFill>
                <a:latin typeface="Roboto"/>
                <a:ea typeface="Roboto"/>
                <a:cs typeface="Roboto"/>
                <a:sym typeface="Roboto"/>
              </a:rPr>
              <a:t>Wikipedia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3"/>
              </a:rPr>
              <a:t>https://en.wikipedia.org/wiki/Integer_(computer_science)</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Roboto"/>
                <a:ea typeface="Roboto"/>
                <a:cs typeface="Roboto"/>
                <a:sym typeface="Roboto"/>
              </a:rPr>
              <a:t>‘Data type’ (2026) </a:t>
            </a:r>
            <a:r>
              <a:rPr lang="en-GB" sz="1000" i="1">
                <a:solidFill>
                  <a:schemeClr val="dk1"/>
                </a:solidFill>
                <a:latin typeface="Roboto"/>
                <a:ea typeface="Roboto"/>
                <a:cs typeface="Roboto"/>
                <a:sym typeface="Roboto"/>
              </a:rPr>
              <a:t>Wikipedia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4"/>
              </a:rPr>
              <a:t>https://en.wikipedia.org/wiki/Data_type</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db610e0a53_0_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3db610e0a53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Roboto"/>
                <a:ea typeface="Roboto"/>
                <a:cs typeface="Roboto"/>
                <a:sym typeface="Roboto"/>
              </a:rPr>
              <a:t>Float: range approx 1.4E-45 (a digit with 45 zeros)  to 3.4E+38</a:t>
            </a:r>
            <a:endParaRPr sz="1200">
              <a:latin typeface="Roboto"/>
              <a:ea typeface="Roboto"/>
              <a:cs typeface="Roboto"/>
              <a:sym typeface="Roboto"/>
            </a:endParaRPr>
          </a:p>
          <a:p>
            <a:pPr marL="0" lvl="0" indent="0" algn="l" rtl="0">
              <a:spcBef>
                <a:spcPts val="0"/>
              </a:spcBef>
              <a:spcAft>
                <a:spcPts val="0"/>
              </a:spcAft>
              <a:buNone/>
            </a:pPr>
            <a:r>
              <a:rPr lang="en-GB" sz="1200">
                <a:latin typeface="Roboto"/>
                <a:ea typeface="Roboto"/>
                <a:cs typeface="Roboto"/>
                <a:sym typeface="Roboto"/>
              </a:rPr>
              <a:t>Double: range approx 4.9E-324 to 1.8E+308</a:t>
            </a:r>
            <a:endParaRPr sz="1200">
              <a:latin typeface="Roboto"/>
              <a:ea typeface="Roboto"/>
              <a:cs typeface="Roboto"/>
              <a:sym typeface="Roboto"/>
            </a:endParaRPr>
          </a:p>
          <a:p>
            <a:pPr marL="0" lvl="0" indent="0" algn="l" rtl="0">
              <a:lnSpc>
                <a:spcPct val="115000"/>
              </a:lnSpc>
              <a:spcBef>
                <a:spcPts val="0"/>
              </a:spcBef>
              <a:spcAft>
                <a:spcPts val="0"/>
              </a:spcAft>
              <a:buNone/>
            </a:pPr>
            <a:r>
              <a:rPr lang="en-GB" sz="1000">
                <a:solidFill>
                  <a:schemeClr val="dk1"/>
                </a:solidFill>
                <a:latin typeface="Roboto"/>
                <a:ea typeface="Roboto"/>
                <a:cs typeface="Roboto"/>
                <a:sym typeface="Roboto"/>
              </a:rPr>
              <a:t>‘Data type’ (2026) </a:t>
            </a:r>
            <a:r>
              <a:rPr lang="en-GB" sz="1000" i="1">
                <a:solidFill>
                  <a:schemeClr val="dk1"/>
                </a:solidFill>
                <a:latin typeface="Roboto"/>
                <a:ea typeface="Roboto"/>
                <a:cs typeface="Roboto"/>
                <a:sym typeface="Roboto"/>
              </a:rPr>
              <a:t>Wikipedia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3"/>
              </a:rPr>
              <a:t>https://en.wikipedia.org/wiki/Data_type</a:t>
            </a:r>
            <a:r>
              <a:rPr lang="en-GB" sz="1000">
                <a:solidFill>
                  <a:schemeClr val="dk1"/>
                </a:solidFill>
                <a:latin typeface="Roboto"/>
                <a:ea typeface="Roboto"/>
                <a:cs typeface="Roboto"/>
                <a:sym typeface="Roboto"/>
              </a:rPr>
              <a:t> [Accessed: 24 May 2026]</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GB" sz="1000">
                <a:solidFill>
                  <a:schemeClr val="dk1"/>
                </a:solidFill>
                <a:latin typeface="Roboto"/>
                <a:ea typeface="Roboto"/>
                <a:cs typeface="Roboto"/>
                <a:sym typeface="Roboto"/>
              </a:rPr>
              <a:t>Chornyi, Andrii (2024) ‘Float vs Double: a comprehensive guide’, </a:t>
            </a:r>
            <a:r>
              <a:rPr lang="en-GB" sz="1000" i="1">
                <a:solidFill>
                  <a:schemeClr val="dk1"/>
                </a:solidFill>
                <a:latin typeface="Roboto"/>
                <a:ea typeface="Roboto"/>
                <a:cs typeface="Roboto"/>
                <a:sym typeface="Roboto"/>
              </a:rPr>
              <a:t>Codefinity blog</a:t>
            </a:r>
            <a:r>
              <a:rPr lang="en-GB" sz="1000">
                <a:solidFill>
                  <a:schemeClr val="dk1"/>
                </a:solidFill>
                <a:latin typeface="Roboto"/>
                <a:ea typeface="Roboto"/>
                <a:cs typeface="Roboto"/>
                <a:sym typeface="Roboto"/>
              </a:rPr>
              <a:t>, August. Available at:</a:t>
            </a:r>
            <a:r>
              <a:rPr lang="en-GB" sz="1000">
                <a:solidFill>
                  <a:schemeClr val="dk1"/>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4"/>
              </a:rPr>
              <a:t>https://codefinity.com/blog/Float-vs-Double</a:t>
            </a:r>
            <a:r>
              <a:rPr lang="en-GB" sz="1000">
                <a:solidFill>
                  <a:schemeClr val="dk1"/>
                </a:solidFill>
                <a:latin typeface="Roboto"/>
                <a:ea typeface="Roboto"/>
                <a:cs typeface="Roboto"/>
                <a:sym typeface="Roboto"/>
              </a:rPr>
              <a:t> [Accessed: 24 May 2026]</a:t>
            </a:r>
            <a:endParaRPr sz="1000">
              <a:latin typeface="Roboto"/>
              <a:ea typeface="Roboto"/>
              <a:cs typeface="Roboto"/>
              <a:sym typeface="Roboto"/>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db610e0a53_0_1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3db610e0a53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Roboto"/>
                <a:ea typeface="Roboto"/>
                <a:cs typeface="Roboto"/>
                <a:sym typeface="Roboto"/>
              </a:rPr>
              <a:t>Boolean: are more often represented as a byte or word rather as a single bit as it requires more machine instructions to store and retrieve an individual bit. Many programming languages do not have an explicit Boolean type, instead using an integer type and interpreting (for instance) 0 as false and other values as true.</a:t>
            </a:r>
            <a:endParaRPr sz="1200">
              <a:latin typeface="Roboto"/>
              <a:ea typeface="Roboto"/>
              <a:cs typeface="Roboto"/>
              <a:sym typeface="Roboto"/>
            </a:endParaRPr>
          </a:p>
          <a:p>
            <a:pPr marL="0" lvl="0" indent="0" algn="l" rtl="0">
              <a:lnSpc>
                <a:spcPct val="115000"/>
              </a:lnSpc>
              <a:spcBef>
                <a:spcPts val="0"/>
              </a:spcBef>
              <a:spcAft>
                <a:spcPts val="800"/>
              </a:spcAft>
              <a:buNone/>
            </a:pPr>
            <a:r>
              <a:rPr lang="en-GB" sz="1000">
                <a:solidFill>
                  <a:schemeClr val="dk1"/>
                </a:solidFill>
                <a:latin typeface="Roboto"/>
                <a:ea typeface="Roboto"/>
                <a:cs typeface="Roboto"/>
                <a:sym typeface="Roboto"/>
              </a:rPr>
              <a:t>‘Data type’ (2026) </a:t>
            </a:r>
            <a:r>
              <a:rPr lang="en-GB" sz="1000" i="1">
                <a:solidFill>
                  <a:schemeClr val="dk1"/>
                </a:solidFill>
                <a:latin typeface="Roboto"/>
                <a:ea typeface="Roboto"/>
                <a:cs typeface="Roboto"/>
                <a:sym typeface="Roboto"/>
              </a:rPr>
              <a:t>Wikipedia</a:t>
            </a:r>
            <a:r>
              <a:rPr lang="en-GB" sz="1000">
                <a:solidFill>
                  <a:schemeClr val="dk1"/>
                </a:solidFill>
                <a:latin typeface="Roboto"/>
                <a:ea typeface="Roboto"/>
                <a:cs typeface="Roboto"/>
                <a:sym typeface="Roboto"/>
              </a:rPr>
              <a:t>. Available at:</a:t>
            </a:r>
            <a:r>
              <a:rPr lang="en-GB" sz="1000">
                <a:solidFill>
                  <a:schemeClr val="dk1"/>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 </a:t>
            </a:r>
            <a:r>
              <a:rPr lang="en-GB" sz="1000" u="sng">
                <a:solidFill>
                  <a:schemeClr val="hlink"/>
                </a:solidFill>
                <a:latin typeface="Roboto"/>
                <a:ea typeface="Roboto"/>
                <a:cs typeface="Roboto"/>
                <a:sym typeface="Roboto"/>
                <a:hlinkClick r:id="rId3"/>
              </a:rPr>
              <a:t>https://en.wikipedia.org/wiki/Data_type</a:t>
            </a:r>
            <a:r>
              <a:rPr lang="en-GB" sz="1000">
                <a:solidFill>
                  <a:schemeClr val="dk1"/>
                </a:solidFill>
                <a:latin typeface="Roboto"/>
                <a:ea typeface="Roboto"/>
                <a:cs typeface="Roboto"/>
                <a:sym typeface="Roboto"/>
              </a:rPr>
              <a:t> [Accessed: 24 May 2026]</a:t>
            </a:r>
            <a:endParaRPr sz="1000">
              <a:latin typeface="Roboto"/>
              <a:ea typeface="Roboto"/>
              <a:cs typeface="Roboto"/>
              <a:sym typeface="Roboto"/>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secHead">
  <p:cSld name="SECTION_HEADER">
    <p:spTree>
      <p:nvGrpSpPr>
        <p:cNvPr id="1" name="Shape 9"/>
        <p:cNvGrpSpPr/>
        <p:nvPr/>
      </p:nvGrpSpPr>
      <p:grpSpPr>
        <a:xfrm>
          <a:off x="0" y="0"/>
          <a:ext cx="0" cy="0"/>
          <a:chOff x="0" y="0"/>
          <a:chExt cx="0" cy="0"/>
        </a:xfrm>
      </p:grpSpPr>
      <p:sp>
        <p:nvSpPr>
          <p:cNvPr id="10" name="Google Shape;10;p2"/>
          <p:cNvSpPr>
            <a:spLocks noGrp="1"/>
          </p:cNvSpPr>
          <p:nvPr>
            <p:ph type="pic" idx="2"/>
          </p:nvPr>
        </p:nvSpPr>
        <p:spPr>
          <a:xfrm>
            <a:off x="3445500" y="0"/>
            <a:ext cx="5698500" cy="5143500"/>
          </a:xfrm>
          <a:prstGeom prst="rect">
            <a:avLst/>
          </a:prstGeom>
          <a:noFill/>
          <a:ln>
            <a:noFill/>
          </a:ln>
        </p:spPr>
        <p:txBody>
          <a:bodyPr/>
          <a:lstStyle/>
          <a:p>
            <a:endParaRPr lang="en-GB"/>
          </a:p>
        </p:txBody>
      </p:sp>
      <p:sp>
        <p:nvSpPr>
          <p:cNvPr id="11" name="Google Shape;11;p2"/>
          <p:cNvSpPr txBox="1">
            <a:spLocks noGrp="1"/>
          </p:cNvSpPr>
          <p:nvPr>
            <p:ph type="title"/>
          </p:nvPr>
        </p:nvSpPr>
        <p:spPr>
          <a:xfrm>
            <a:off x="0" y="1490300"/>
            <a:ext cx="5670000" cy="1081500"/>
          </a:xfrm>
          <a:prstGeom prst="rect">
            <a:avLst/>
          </a:prstGeom>
          <a:solidFill>
            <a:schemeClr val="accent1"/>
          </a:solidFill>
        </p:spPr>
        <p:txBody>
          <a:bodyPr spcFirstLastPara="1" wrap="square" lIns="0" tIns="91425" rIns="0" bIns="91425" anchor="ctr" anchorCtr="0">
            <a:normAutofit/>
          </a:bodyPr>
          <a:lstStyle>
            <a:lvl1pPr lvl="0" algn="ctr">
              <a:spcBef>
                <a:spcPts val="0"/>
              </a:spcBef>
              <a:spcAft>
                <a:spcPts val="0"/>
              </a:spcAft>
              <a:buClr>
                <a:schemeClr val="lt1"/>
              </a:buClr>
              <a:buSzPts val="2500"/>
              <a:buFont typeface="Roboto"/>
              <a:buNone/>
              <a:defRPr sz="2500">
                <a:solidFill>
                  <a:schemeClr val="lt1"/>
                </a:solidFill>
                <a:latin typeface="Roboto"/>
                <a:ea typeface="Roboto"/>
                <a:cs typeface="Roboto"/>
                <a:sym typeface="Roboto"/>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2" name="Google Shape;12;p2"/>
          <p:cNvSpPr txBox="1">
            <a:spLocks noGrp="1"/>
          </p:cNvSpPr>
          <p:nvPr>
            <p:ph type="subTitle" idx="1"/>
          </p:nvPr>
        </p:nvSpPr>
        <p:spPr>
          <a:xfrm>
            <a:off x="0" y="2571800"/>
            <a:ext cx="5670000" cy="759300"/>
          </a:xfrm>
          <a:prstGeom prst="rect">
            <a:avLst/>
          </a:prstGeom>
          <a:solidFill>
            <a:schemeClr val="accent1"/>
          </a:solidFill>
        </p:spPr>
        <p:txBody>
          <a:bodyPr spcFirstLastPara="1" wrap="square" lIns="91425" tIns="91425" rIns="91425" bIns="91425" anchor="ctr" anchorCtr="0">
            <a:normAutofit/>
          </a:bodyPr>
          <a:lstStyle>
            <a:lvl1pPr lvl="0" algn="ctr">
              <a:spcBef>
                <a:spcPts val="0"/>
              </a:spcBef>
              <a:spcAft>
                <a:spcPts val="0"/>
              </a:spcAft>
              <a:buClr>
                <a:schemeClr val="lt1"/>
              </a:buClr>
              <a:buSzPts val="1800"/>
              <a:buFont typeface="Roboto"/>
              <a:buNone/>
              <a:defRPr>
                <a:solidFill>
                  <a:schemeClr val="lt1"/>
                </a:solidFill>
                <a:latin typeface="Roboto"/>
                <a:ea typeface="Roboto"/>
                <a:cs typeface="Roboto"/>
                <a:sym typeface="Roboto"/>
              </a:defRPr>
            </a:lvl1pPr>
            <a:lvl2pPr lvl="1" algn="ctr">
              <a:spcBef>
                <a:spcPts val="0"/>
              </a:spcBef>
              <a:spcAft>
                <a:spcPts val="0"/>
              </a:spcAft>
              <a:buClr>
                <a:schemeClr val="lt1"/>
              </a:buClr>
              <a:buSzPts val="1400"/>
              <a:buNone/>
              <a:defRPr>
                <a:solidFill>
                  <a:schemeClr val="lt1"/>
                </a:solidFill>
              </a:defRPr>
            </a:lvl2pPr>
            <a:lvl3pPr lvl="2" algn="ctr">
              <a:spcBef>
                <a:spcPts val="0"/>
              </a:spcBef>
              <a:spcAft>
                <a:spcPts val="0"/>
              </a:spcAft>
              <a:buClr>
                <a:schemeClr val="lt1"/>
              </a:buClr>
              <a:buSzPts val="1400"/>
              <a:buNone/>
              <a:defRPr>
                <a:solidFill>
                  <a:schemeClr val="lt1"/>
                </a:solidFill>
              </a:defRPr>
            </a:lvl3pPr>
            <a:lvl4pPr lvl="3" algn="ctr">
              <a:spcBef>
                <a:spcPts val="0"/>
              </a:spcBef>
              <a:spcAft>
                <a:spcPts val="0"/>
              </a:spcAft>
              <a:buClr>
                <a:schemeClr val="lt1"/>
              </a:buClr>
              <a:buSzPts val="1400"/>
              <a:buNone/>
              <a:defRPr>
                <a:solidFill>
                  <a:schemeClr val="lt1"/>
                </a:solidFill>
              </a:defRPr>
            </a:lvl4pPr>
            <a:lvl5pPr lvl="4" algn="ctr">
              <a:spcBef>
                <a:spcPts val="0"/>
              </a:spcBef>
              <a:spcAft>
                <a:spcPts val="0"/>
              </a:spcAft>
              <a:buClr>
                <a:schemeClr val="lt1"/>
              </a:buClr>
              <a:buSzPts val="1400"/>
              <a:buNone/>
              <a:defRPr>
                <a:solidFill>
                  <a:schemeClr val="lt1"/>
                </a:solidFill>
              </a:defRPr>
            </a:lvl5pPr>
            <a:lvl6pPr lvl="5" algn="ctr">
              <a:spcBef>
                <a:spcPts val="0"/>
              </a:spcBef>
              <a:spcAft>
                <a:spcPts val="0"/>
              </a:spcAft>
              <a:buClr>
                <a:schemeClr val="lt1"/>
              </a:buClr>
              <a:buSzPts val="1400"/>
              <a:buNone/>
              <a:defRPr>
                <a:solidFill>
                  <a:schemeClr val="lt1"/>
                </a:solidFill>
              </a:defRPr>
            </a:lvl6pPr>
            <a:lvl7pPr lvl="6" algn="ctr">
              <a:spcBef>
                <a:spcPts val="0"/>
              </a:spcBef>
              <a:spcAft>
                <a:spcPts val="0"/>
              </a:spcAft>
              <a:buClr>
                <a:schemeClr val="lt1"/>
              </a:buClr>
              <a:buSzPts val="1400"/>
              <a:buNone/>
              <a:defRPr>
                <a:solidFill>
                  <a:schemeClr val="lt1"/>
                </a:solidFill>
              </a:defRPr>
            </a:lvl7pPr>
            <a:lvl8pPr lvl="7" algn="ctr">
              <a:spcBef>
                <a:spcPts val="0"/>
              </a:spcBef>
              <a:spcAft>
                <a:spcPts val="0"/>
              </a:spcAft>
              <a:buClr>
                <a:schemeClr val="lt1"/>
              </a:buClr>
              <a:buSzPts val="1400"/>
              <a:buNone/>
              <a:defRPr>
                <a:solidFill>
                  <a:schemeClr val="lt1"/>
                </a:solidFill>
              </a:defRPr>
            </a:lvl8pPr>
            <a:lvl9pPr lvl="8" algn="ctr">
              <a:spcBef>
                <a:spcPts val="0"/>
              </a:spcBef>
              <a:spcAft>
                <a:spcPts val="0"/>
              </a:spcAft>
              <a:buClr>
                <a:schemeClr val="lt1"/>
              </a:buClr>
              <a:buSzPts val="1400"/>
              <a:buNone/>
              <a:defRPr>
                <a:solidFill>
                  <a:schemeClr val="lt1"/>
                </a:solidFill>
              </a:defRPr>
            </a:lvl9pPr>
          </a:lstStyle>
          <a:p>
            <a:endParaRPr/>
          </a:p>
        </p:txBody>
      </p:sp>
      <p:sp>
        <p:nvSpPr>
          <p:cNvPr id="13" name="Google Shape;13;p2"/>
          <p:cNvSpPr txBox="1"/>
          <p:nvPr/>
        </p:nvSpPr>
        <p:spPr>
          <a:xfrm>
            <a:off x="293925" y="4200175"/>
            <a:ext cx="3380100" cy="600300"/>
          </a:xfrm>
          <a:prstGeom prst="rect">
            <a:avLst/>
          </a:prstGeom>
          <a:noFill/>
          <a:ln>
            <a:noFill/>
          </a:ln>
        </p:spPr>
        <p:txBody>
          <a:bodyPr spcFirstLastPara="1" wrap="square" lIns="0" tIns="91425" rIns="91425" bIns="91425" anchor="t" anchorCtr="0">
            <a:spAutoFit/>
          </a:bodyPr>
          <a:lstStyle/>
          <a:p>
            <a:pPr marL="0" lvl="0" indent="0" algn="l" rtl="0">
              <a:spcBef>
                <a:spcPts val="0"/>
              </a:spcBef>
              <a:spcAft>
                <a:spcPts val="0"/>
              </a:spcAft>
              <a:buNone/>
            </a:pPr>
            <a:r>
              <a:rPr lang="en-GB" sz="900">
                <a:solidFill>
                  <a:schemeClr val="dk1"/>
                </a:solidFill>
                <a:latin typeface="Roboto"/>
                <a:ea typeface="Roboto"/>
                <a:cs typeface="Roboto"/>
                <a:sym typeface="Roboto"/>
              </a:rPr>
              <a:t>Fran Frenzel</a:t>
            </a:r>
            <a:endParaRPr sz="900">
              <a:solidFill>
                <a:schemeClr val="dk1"/>
              </a:solidFill>
              <a:latin typeface="Roboto"/>
              <a:ea typeface="Roboto"/>
              <a:cs typeface="Roboto"/>
              <a:sym typeface="Roboto"/>
            </a:endParaRPr>
          </a:p>
          <a:p>
            <a:pPr marL="0" lvl="0" indent="0" algn="l" rtl="0">
              <a:spcBef>
                <a:spcPts val="0"/>
              </a:spcBef>
              <a:spcAft>
                <a:spcPts val="0"/>
              </a:spcAft>
              <a:buNone/>
            </a:pPr>
            <a:r>
              <a:rPr lang="en-GB" sz="900">
                <a:solidFill>
                  <a:schemeClr val="dk1"/>
                </a:solidFill>
                <a:latin typeface="Roboto"/>
                <a:ea typeface="Roboto"/>
                <a:cs typeface="Roboto"/>
                <a:sym typeface="Roboto"/>
              </a:rPr>
              <a:t>Metadata Analyst</a:t>
            </a:r>
            <a:endParaRPr sz="900">
              <a:solidFill>
                <a:schemeClr val="dk1"/>
              </a:solidFill>
              <a:latin typeface="Roboto"/>
              <a:ea typeface="Roboto"/>
              <a:cs typeface="Roboto"/>
              <a:sym typeface="Roboto"/>
            </a:endParaRPr>
          </a:p>
          <a:p>
            <a:pPr marL="0" lvl="0" indent="0" algn="l" rtl="0">
              <a:spcBef>
                <a:spcPts val="0"/>
              </a:spcBef>
              <a:spcAft>
                <a:spcPts val="0"/>
              </a:spcAft>
              <a:buNone/>
            </a:pPr>
            <a:r>
              <a:rPr lang="en-GB" sz="900">
                <a:solidFill>
                  <a:schemeClr val="dk1"/>
                </a:solidFill>
                <a:latin typeface="Roboto"/>
                <a:ea typeface="Roboto"/>
                <a:cs typeface="Roboto"/>
                <a:sym typeface="Roboto"/>
              </a:rPr>
              <a:t>The London School of Economics and Political Science</a:t>
            </a:r>
            <a:endParaRPr sz="900">
              <a:solidFill>
                <a:schemeClr val="dk1"/>
              </a:solidFill>
              <a:latin typeface="Roboto"/>
              <a:ea typeface="Roboto"/>
              <a:cs typeface="Roboto"/>
              <a:sym typeface="Roboto"/>
            </a:endParaRPr>
          </a:p>
        </p:txBody>
      </p:sp>
      <p:pic>
        <p:nvPicPr>
          <p:cNvPr id="14" name="Google Shape;14;p2" title="Original side 1 transparent.png"/>
          <p:cNvPicPr preferRelativeResize="0"/>
          <p:nvPr/>
        </p:nvPicPr>
        <p:blipFill>
          <a:blip r:embed="rId2">
            <a:alphaModFix/>
          </a:blip>
          <a:stretch>
            <a:fillRect/>
          </a:stretch>
        </p:blipFill>
        <p:spPr>
          <a:xfrm>
            <a:off x="293927" y="267129"/>
            <a:ext cx="1619999" cy="72090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E46962"/>
          </p15:clr>
        </p15:guide>
        <p15:guide id="2" pos="2880">
          <p15:clr>
            <a:srgbClr val="E46962"/>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4"/>
        <p:cNvGrpSpPr/>
        <p:nvPr/>
      </p:nvGrpSpPr>
      <p:grpSpPr>
        <a:xfrm>
          <a:off x="0" y="0"/>
          <a:ext cx="0" cy="0"/>
          <a:chOff x="0" y="0"/>
          <a:chExt cx="0" cy="0"/>
        </a:xfrm>
      </p:grpSpPr>
      <p:sp>
        <p:nvSpPr>
          <p:cNvPr id="45" name="Google Shape;45;p11"/>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6" name="Google Shape;46;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7"/>
        <p:cNvGrpSpPr/>
        <p:nvPr/>
      </p:nvGrpSpPr>
      <p:grpSpPr>
        <a:xfrm>
          <a:off x="0" y="0"/>
          <a:ext cx="0" cy="0"/>
          <a:chOff x="0" y="0"/>
          <a:chExt cx="0" cy="0"/>
        </a:xfrm>
      </p:grpSpPr>
      <p:sp>
        <p:nvSpPr>
          <p:cNvPr id="48" name="Google Shape;48;p12"/>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9" name="Google Shape;49;p12"/>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0" name="Google Shape;50;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1"/>
        <p:cNvGrpSpPr/>
        <p:nvPr/>
      </p:nvGrpSpPr>
      <p:grpSpPr>
        <a:xfrm>
          <a:off x="0" y="0"/>
          <a:ext cx="0" cy="0"/>
          <a:chOff x="0" y="0"/>
          <a:chExt cx="0" cy="0"/>
        </a:xfrm>
      </p:grpSpPr>
      <p:sp>
        <p:nvSpPr>
          <p:cNvPr id="52" name="Google Shape;52;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0" y="703675"/>
            <a:ext cx="5670000" cy="486000"/>
          </a:xfrm>
          <a:prstGeom prst="rect">
            <a:avLst/>
          </a:prstGeom>
          <a:solidFill>
            <a:schemeClr val="accent1"/>
          </a:solidFill>
        </p:spPr>
        <p:txBody>
          <a:bodyPr spcFirstLastPara="1" wrap="square" lIns="396000" tIns="91425" rIns="91425" bIns="91425" anchor="ctr" anchorCtr="0">
            <a:normAutofit/>
          </a:bodyPr>
          <a:lstStyle>
            <a:lvl1pPr lvl="0">
              <a:spcBef>
                <a:spcPts val="0"/>
              </a:spcBef>
              <a:spcAft>
                <a:spcPts val="0"/>
              </a:spcAft>
              <a:buClr>
                <a:schemeClr val="lt1"/>
              </a:buClr>
              <a:buSzPts val="2100"/>
              <a:buNone/>
              <a:defRPr sz="2100">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 name="Google Shape;17;p3"/>
          <p:cNvSpPr txBox="1">
            <a:spLocks noGrp="1"/>
          </p:cNvSpPr>
          <p:nvPr>
            <p:ph type="body" idx="1"/>
          </p:nvPr>
        </p:nvSpPr>
        <p:spPr>
          <a:xfrm>
            <a:off x="0" y="1574225"/>
            <a:ext cx="8776800" cy="3325200"/>
          </a:xfrm>
          <a:prstGeom prst="rect">
            <a:avLst/>
          </a:prstGeom>
        </p:spPr>
        <p:txBody>
          <a:bodyPr spcFirstLastPara="1" wrap="square" lIns="396000" tIns="91425" rIns="91425" bIns="91425" anchor="t" anchorCtr="0">
            <a:no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0"/>
              </a:spcBef>
              <a:spcAft>
                <a:spcPts val="0"/>
              </a:spcAft>
              <a:buClr>
                <a:schemeClr val="dk1"/>
              </a:buClr>
              <a:buSzPts val="1400"/>
              <a:buChar char="○"/>
              <a:defRPr>
                <a:solidFill>
                  <a:schemeClr val="dk1"/>
                </a:solidFill>
              </a:defRPr>
            </a:lvl2pPr>
            <a:lvl3pPr marL="1371600" lvl="2" indent="-317500">
              <a:spcBef>
                <a:spcPts val="0"/>
              </a:spcBef>
              <a:spcAft>
                <a:spcPts val="0"/>
              </a:spcAft>
              <a:buClr>
                <a:schemeClr val="dk1"/>
              </a:buClr>
              <a:buSzPts val="1400"/>
              <a:buChar char="■"/>
              <a:defRPr>
                <a:solidFill>
                  <a:schemeClr val="dk1"/>
                </a:solidFill>
              </a:defRPr>
            </a:lvl3pPr>
            <a:lvl4pPr marL="1828800" lvl="3" indent="-317500">
              <a:spcBef>
                <a:spcPts val="0"/>
              </a:spcBef>
              <a:spcAft>
                <a:spcPts val="0"/>
              </a:spcAft>
              <a:buClr>
                <a:schemeClr val="dk1"/>
              </a:buClr>
              <a:buSzPts val="1400"/>
              <a:buChar char="●"/>
              <a:defRPr>
                <a:solidFill>
                  <a:schemeClr val="dk1"/>
                </a:solidFill>
              </a:defRPr>
            </a:lvl4pPr>
            <a:lvl5pPr marL="2286000" lvl="4" indent="-317500">
              <a:spcBef>
                <a:spcPts val="0"/>
              </a:spcBef>
              <a:spcAft>
                <a:spcPts val="0"/>
              </a:spcAft>
              <a:buClr>
                <a:schemeClr val="dk1"/>
              </a:buClr>
              <a:buSzPts val="1400"/>
              <a:buChar char="○"/>
              <a:defRPr>
                <a:solidFill>
                  <a:schemeClr val="dk1"/>
                </a:solidFill>
              </a:defRPr>
            </a:lvl5pPr>
            <a:lvl6pPr marL="2743200" lvl="5" indent="-317500">
              <a:spcBef>
                <a:spcPts val="0"/>
              </a:spcBef>
              <a:spcAft>
                <a:spcPts val="0"/>
              </a:spcAft>
              <a:buClr>
                <a:schemeClr val="dk1"/>
              </a:buClr>
              <a:buSzPts val="1400"/>
              <a:buChar char="■"/>
              <a:defRPr>
                <a:solidFill>
                  <a:schemeClr val="dk1"/>
                </a:solidFill>
              </a:defRPr>
            </a:lvl6pPr>
            <a:lvl7pPr marL="3200400" lvl="6" indent="-317500">
              <a:spcBef>
                <a:spcPts val="0"/>
              </a:spcBef>
              <a:spcAft>
                <a:spcPts val="0"/>
              </a:spcAft>
              <a:buClr>
                <a:schemeClr val="dk1"/>
              </a:buClr>
              <a:buSzPts val="1400"/>
              <a:buChar char="●"/>
              <a:defRPr>
                <a:solidFill>
                  <a:schemeClr val="dk1"/>
                </a:solidFill>
              </a:defRPr>
            </a:lvl7pPr>
            <a:lvl8pPr marL="3657600" lvl="7" indent="-317500">
              <a:spcBef>
                <a:spcPts val="0"/>
              </a:spcBef>
              <a:spcAft>
                <a:spcPts val="0"/>
              </a:spcAft>
              <a:buClr>
                <a:schemeClr val="dk1"/>
              </a:buClr>
              <a:buSzPts val="1400"/>
              <a:buChar char="○"/>
              <a:defRPr>
                <a:solidFill>
                  <a:schemeClr val="dk1"/>
                </a:solidFill>
              </a:defRPr>
            </a:lvl8pPr>
            <a:lvl9pPr marL="4114800" lvl="8" indent="-317500">
              <a:spcBef>
                <a:spcPts val="0"/>
              </a:spcBef>
              <a:spcAft>
                <a:spcPts val="0"/>
              </a:spcAft>
              <a:buClr>
                <a:schemeClr val="dk1"/>
              </a:buClr>
              <a:buSzPts val="1400"/>
              <a:buChar char="■"/>
              <a:defRPr>
                <a:solidFill>
                  <a:schemeClr val="dk1"/>
                </a:solidFill>
              </a:defRPr>
            </a:lvl9pPr>
          </a:lstStyle>
          <a:p>
            <a:endParaRPr/>
          </a:p>
        </p:txBody>
      </p:sp>
      <p:pic>
        <p:nvPicPr>
          <p:cNvPr id="18" name="Google Shape;18;p3" title="Original side 1 transparent.png"/>
          <p:cNvPicPr preferRelativeResize="0"/>
          <p:nvPr/>
        </p:nvPicPr>
        <p:blipFill>
          <a:blip r:embed="rId2">
            <a:alphaModFix/>
          </a:blip>
          <a:stretch>
            <a:fillRect/>
          </a:stretch>
        </p:blipFill>
        <p:spPr>
          <a:xfrm>
            <a:off x="396000" y="131699"/>
            <a:ext cx="1057679" cy="467999"/>
          </a:xfrm>
          <a:prstGeom prst="rect">
            <a:avLst/>
          </a:prstGeom>
          <a:noFill/>
          <a:ln>
            <a:noFill/>
          </a:ln>
        </p:spPr>
      </p:pic>
      <p:sp>
        <p:nvSpPr>
          <p:cNvPr id="19" name="Google Shape;19;p3"/>
          <p:cNvSpPr txBox="1"/>
          <p:nvPr/>
        </p:nvSpPr>
        <p:spPr>
          <a:xfrm>
            <a:off x="745075" y="1648875"/>
            <a:ext cx="4616400" cy="178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1"/>
              </a:solidFill>
              <a:latin typeface="Roboto"/>
              <a:ea typeface="Roboto"/>
              <a:cs typeface="Roboto"/>
              <a:sym typeface="Roboto"/>
            </a:endParaRPr>
          </a:p>
        </p:txBody>
      </p:sp>
    </p:spTree>
  </p:cSld>
  <p:clrMapOvr>
    <a:masterClrMapping/>
  </p:clrMapOvr>
  <p:extLst>
    <p:ext uri="{DCECCB84-F9BA-43D5-87BE-67443E8EF086}">
      <p15:sldGuideLst xmlns:p15="http://schemas.microsoft.com/office/powerpoint/2012/main">
        <p15:guide id="1" pos="249">
          <p15:clr>
            <a:srgbClr val="E46962"/>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4"/>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9" name="Google Shape;29;p6"/>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0" name="Google Shape;30;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3" name="Google Shape;33;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4"/>
        <p:cNvGrpSpPr/>
        <p:nvPr/>
      </p:nvGrpSpPr>
      <p:grpSpPr>
        <a:xfrm>
          <a:off x="0" y="0"/>
          <a:ext cx="0" cy="0"/>
          <a:chOff x="0" y="0"/>
          <a:chExt cx="0" cy="0"/>
        </a:xfrm>
      </p:grpSpPr>
      <p:sp>
        <p:nvSpPr>
          <p:cNvPr id="35" name="Google Shape;35;p8"/>
          <p:cNvSpPr>
            <a:spLocks noGrp="1"/>
          </p:cNvSpPr>
          <p:nvPr>
            <p:ph type="pic" idx="2"/>
          </p:nvPr>
        </p:nvSpPr>
        <p:spPr>
          <a:xfrm>
            <a:off x="3445325" y="0"/>
            <a:ext cx="5698500" cy="5143500"/>
          </a:xfrm>
          <a:prstGeom prst="rect">
            <a:avLst/>
          </a:prstGeom>
          <a:noFill/>
          <a:ln>
            <a:noFill/>
          </a:ln>
        </p:spPr>
      </p:sp>
      <p:sp>
        <p:nvSpPr>
          <p:cNvPr id="36" name="Google Shape;36;p8"/>
          <p:cNvSpPr txBox="1">
            <a:spLocks noGrp="1"/>
          </p:cNvSpPr>
          <p:nvPr>
            <p:ph type="title"/>
          </p:nvPr>
        </p:nvSpPr>
        <p:spPr>
          <a:xfrm>
            <a:off x="0" y="1729300"/>
            <a:ext cx="5670000" cy="1081500"/>
          </a:xfrm>
          <a:prstGeom prst="rect">
            <a:avLst/>
          </a:prstGeom>
          <a:solidFill>
            <a:schemeClr val="accent1"/>
          </a:solidFill>
        </p:spPr>
        <p:txBody>
          <a:bodyPr spcFirstLastPara="1" wrap="square" lIns="396000" tIns="91425" rIns="0" bIns="91425" anchor="ctr" anchorCtr="0">
            <a:normAutofit/>
          </a:bodyPr>
          <a:lstStyle>
            <a:lvl1pPr lvl="0">
              <a:spcBef>
                <a:spcPts val="0"/>
              </a:spcBef>
              <a:spcAft>
                <a:spcPts val="0"/>
              </a:spcAft>
              <a:buClr>
                <a:schemeClr val="lt1"/>
              </a:buClr>
              <a:buSzPts val="2500"/>
              <a:buFont typeface="Roboto"/>
              <a:buNone/>
              <a:defRPr sz="2500">
                <a:solidFill>
                  <a:schemeClr val="lt1"/>
                </a:solidFill>
                <a:latin typeface="Roboto"/>
                <a:ea typeface="Roboto"/>
                <a:cs typeface="Roboto"/>
                <a:sym typeface="Roboto"/>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37" name="Google Shape;37;p8" title="Original side 1 transparent.png"/>
          <p:cNvPicPr preferRelativeResize="0"/>
          <p:nvPr/>
        </p:nvPicPr>
        <p:blipFill>
          <a:blip r:embed="rId2">
            <a:alphaModFix/>
          </a:blip>
          <a:stretch>
            <a:fillRect/>
          </a:stretch>
        </p:blipFill>
        <p:spPr>
          <a:xfrm>
            <a:off x="293927" y="267129"/>
            <a:ext cx="1619999" cy="7209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p:cSld name="SECTION_TITLE_AND_DESCRIPTION_1">
    <p:spTree>
      <p:nvGrpSpPr>
        <p:cNvPr id="1" name="Shape 38"/>
        <p:cNvGrpSpPr/>
        <p:nvPr/>
      </p:nvGrpSpPr>
      <p:grpSpPr>
        <a:xfrm>
          <a:off x="0" y="0"/>
          <a:ext cx="0" cy="0"/>
          <a:chOff x="0" y="0"/>
          <a:chExt cx="0" cy="0"/>
        </a:xfrm>
      </p:grpSpPr>
      <p:sp>
        <p:nvSpPr>
          <p:cNvPr id="39" name="Google Shape;39;p9"/>
          <p:cNvSpPr txBox="1">
            <a:spLocks noGrp="1"/>
          </p:cNvSpPr>
          <p:nvPr>
            <p:ph type="title"/>
          </p:nvPr>
        </p:nvSpPr>
        <p:spPr>
          <a:xfrm>
            <a:off x="0" y="1729300"/>
            <a:ext cx="5670000" cy="1081500"/>
          </a:xfrm>
          <a:prstGeom prst="rect">
            <a:avLst/>
          </a:prstGeom>
          <a:solidFill>
            <a:schemeClr val="accent1"/>
          </a:solidFill>
        </p:spPr>
        <p:txBody>
          <a:bodyPr spcFirstLastPara="1" wrap="square" lIns="396000" tIns="91425" rIns="0" bIns="91425" anchor="ctr" anchorCtr="0">
            <a:normAutofit/>
          </a:bodyPr>
          <a:lstStyle>
            <a:lvl1pPr lvl="0">
              <a:spcBef>
                <a:spcPts val="0"/>
              </a:spcBef>
              <a:spcAft>
                <a:spcPts val="0"/>
              </a:spcAft>
              <a:buClr>
                <a:schemeClr val="lt1"/>
              </a:buClr>
              <a:buSzPts val="2500"/>
              <a:buFont typeface="Roboto"/>
              <a:buNone/>
              <a:defRPr sz="2500">
                <a:solidFill>
                  <a:schemeClr val="lt1"/>
                </a:solidFill>
                <a:latin typeface="Roboto"/>
                <a:ea typeface="Roboto"/>
                <a:cs typeface="Roboto"/>
                <a:sym typeface="Roboto"/>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40" name="Google Shape;40;p9" title="Original side 1 transparent.png"/>
          <p:cNvPicPr preferRelativeResize="0"/>
          <p:nvPr/>
        </p:nvPicPr>
        <p:blipFill>
          <a:blip r:embed="rId2">
            <a:alphaModFix/>
          </a:blip>
          <a:stretch>
            <a:fillRect/>
          </a:stretch>
        </p:blipFill>
        <p:spPr>
          <a:xfrm>
            <a:off x="293927" y="267129"/>
            <a:ext cx="1619999" cy="7209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_blue">
  <p:cSld name="SECTION_TITLE_AND_DESCRIPTION_1_1">
    <p:spTree>
      <p:nvGrpSpPr>
        <p:cNvPr id="1" name="Shape 41"/>
        <p:cNvGrpSpPr/>
        <p:nvPr/>
      </p:nvGrpSpPr>
      <p:grpSpPr>
        <a:xfrm>
          <a:off x="0" y="0"/>
          <a:ext cx="0" cy="0"/>
          <a:chOff x="0" y="0"/>
          <a:chExt cx="0" cy="0"/>
        </a:xfrm>
      </p:grpSpPr>
      <p:sp>
        <p:nvSpPr>
          <p:cNvPr id="42" name="Google Shape;42;p10"/>
          <p:cNvSpPr txBox="1">
            <a:spLocks noGrp="1"/>
          </p:cNvSpPr>
          <p:nvPr>
            <p:ph type="title"/>
          </p:nvPr>
        </p:nvSpPr>
        <p:spPr>
          <a:xfrm>
            <a:off x="0" y="1729300"/>
            <a:ext cx="5670000" cy="1081500"/>
          </a:xfrm>
          <a:prstGeom prst="rect">
            <a:avLst/>
          </a:prstGeom>
          <a:solidFill>
            <a:schemeClr val="accent3"/>
          </a:solidFill>
        </p:spPr>
        <p:txBody>
          <a:bodyPr spcFirstLastPara="1" wrap="square" lIns="396000" tIns="91425" rIns="0" bIns="91425" anchor="ctr" anchorCtr="0">
            <a:normAutofit/>
          </a:bodyPr>
          <a:lstStyle>
            <a:lvl1pPr lvl="0">
              <a:spcBef>
                <a:spcPts val="0"/>
              </a:spcBef>
              <a:spcAft>
                <a:spcPts val="0"/>
              </a:spcAft>
              <a:buClr>
                <a:schemeClr val="lt1"/>
              </a:buClr>
              <a:buSzPts val="2500"/>
              <a:buFont typeface="Roboto"/>
              <a:buNone/>
              <a:defRPr sz="2500">
                <a:solidFill>
                  <a:schemeClr val="lt1"/>
                </a:solidFill>
                <a:latin typeface="Roboto"/>
                <a:ea typeface="Roboto"/>
                <a:cs typeface="Roboto"/>
                <a:sym typeface="Roboto"/>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43" name="Google Shape;43;p10" title="Blue side 1 transparent.png"/>
          <p:cNvPicPr preferRelativeResize="0"/>
          <p:nvPr/>
        </p:nvPicPr>
        <p:blipFill rotWithShape="1">
          <a:blip r:embed="rId2">
            <a:alphaModFix/>
          </a:blip>
          <a:srcRect l="70" r="80"/>
          <a:stretch/>
        </p:blipFill>
        <p:spPr>
          <a:xfrm>
            <a:off x="293927" y="267129"/>
            <a:ext cx="1619999" cy="7209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4">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Roboto"/>
              <a:buNone/>
              <a:defRPr sz="2800">
                <a:solidFill>
                  <a:schemeClr val="dk1"/>
                </a:solidFill>
                <a:latin typeface="Roboto"/>
                <a:ea typeface="Roboto"/>
                <a:cs typeface="Roboto"/>
                <a:sym typeface="Roboto"/>
              </a:defRPr>
            </a:lvl1pPr>
            <a:lvl2pPr lvl="1">
              <a:spcBef>
                <a:spcPts val="0"/>
              </a:spcBef>
              <a:spcAft>
                <a:spcPts val="0"/>
              </a:spcAft>
              <a:buClr>
                <a:schemeClr val="dk1"/>
              </a:buClr>
              <a:buSzPts val="2800"/>
              <a:buFont typeface="Roboto"/>
              <a:buNone/>
              <a:defRPr sz="2800">
                <a:solidFill>
                  <a:schemeClr val="dk1"/>
                </a:solidFill>
                <a:latin typeface="Roboto"/>
                <a:ea typeface="Roboto"/>
                <a:cs typeface="Roboto"/>
                <a:sym typeface="Roboto"/>
              </a:defRPr>
            </a:lvl2pPr>
            <a:lvl3pPr lvl="2">
              <a:spcBef>
                <a:spcPts val="0"/>
              </a:spcBef>
              <a:spcAft>
                <a:spcPts val="0"/>
              </a:spcAft>
              <a:buClr>
                <a:schemeClr val="dk1"/>
              </a:buClr>
              <a:buSzPts val="2800"/>
              <a:buFont typeface="Roboto"/>
              <a:buNone/>
              <a:defRPr sz="2800">
                <a:solidFill>
                  <a:schemeClr val="dk1"/>
                </a:solidFill>
                <a:latin typeface="Roboto"/>
                <a:ea typeface="Roboto"/>
                <a:cs typeface="Roboto"/>
                <a:sym typeface="Roboto"/>
              </a:defRPr>
            </a:lvl3pPr>
            <a:lvl4pPr lvl="3">
              <a:spcBef>
                <a:spcPts val="0"/>
              </a:spcBef>
              <a:spcAft>
                <a:spcPts val="0"/>
              </a:spcAft>
              <a:buClr>
                <a:schemeClr val="dk1"/>
              </a:buClr>
              <a:buSzPts val="2800"/>
              <a:buFont typeface="Roboto"/>
              <a:buNone/>
              <a:defRPr sz="2800">
                <a:solidFill>
                  <a:schemeClr val="dk1"/>
                </a:solidFill>
                <a:latin typeface="Roboto"/>
                <a:ea typeface="Roboto"/>
                <a:cs typeface="Roboto"/>
                <a:sym typeface="Roboto"/>
              </a:defRPr>
            </a:lvl4pPr>
            <a:lvl5pPr lvl="4">
              <a:spcBef>
                <a:spcPts val="0"/>
              </a:spcBef>
              <a:spcAft>
                <a:spcPts val="0"/>
              </a:spcAft>
              <a:buClr>
                <a:schemeClr val="dk1"/>
              </a:buClr>
              <a:buSzPts val="2800"/>
              <a:buFont typeface="Roboto"/>
              <a:buNone/>
              <a:defRPr sz="2800">
                <a:solidFill>
                  <a:schemeClr val="dk1"/>
                </a:solidFill>
                <a:latin typeface="Roboto"/>
                <a:ea typeface="Roboto"/>
                <a:cs typeface="Roboto"/>
                <a:sym typeface="Roboto"/>
              </a:defRPr>
            </a:lvl5pPr>
            <a:lvl6pPr lvl="5">
              <a:spcBef>
                <a:spcPts val="0"/>
              </a:spcBef>
              <a:spcAft>
                <a:spcPts val="0"/>
              </a:spcAft>
              <a:buClr>
                <a:schemeClr val="dk1"/>
              </a:buClr>
              <a:buSzPts val="2800"/>
              <a:buFont typeface="Roboto"/>
              <a:buNone/>
              <a:defRPr sz="2800">
                <a:solidFill>
                  <a:schemeClr val="dk1"/>
                </a:solidFill>
                <a:latin typeface="Roboto"/>
                <a:ea typeface="Roboto"/>
                <a:cs typeface="Roboto"/>
                <a:sym typeface="Roboto"/>
              </a:defRPr>
            </a:lvl6pPr>
            <a:lvl7pPr lvl="6">
              <a:spcBef>
                <a:spcPts val="0"/>
              </a:spcBef>
              <a:spcAft>
                <a:spcPts val="0"/>
              </a:spcAft>
              <a:buClr>
                <a:schemeClr val="dk1"/>
              </a:buClr>
              <a:buSzPts val="2800"/>
              <a:buFont typeface="Roboto"/>
              <a:buNone/>
              <a:defRPr sz="2800">
                <a:solidFill>
                  <a:schemeClr val="dk1"/>
                </a:solidFill>
                <a:latin typeface="Roboto"/>
                <a:ea typeface="Roboto"/>
                <a:cs typeface="Roboto"/>
                <a:sym typeface="Roboto"/>
              </a:defRPr>
            </a:lvl7pPr>
            <a:lvl8pPr lvl="7">
              <a:spcBef>
                <a:spcPts val="0"/>
              </a:spcBef>
              <a:spcAft>
                <a:spcPts val="0"/>
              </a:spcAft>
              <a:buClr>
                <a:schemeClr val="dk1"/>
              </a:buClr>
              <a:buSzPts val="2800"/>
              <a:buFont typeface="Roboto"/>
              <a:buNone/>
              <a:defRPr sz="2800">
                <a:solidFill>
                  <a:schemeClr val="dk1"/>
                </a:solidFill>
                <a:latin typeface="Roboto"/>
                <a:ea typeface="Roboto"/>
                <a:cs typeface="Roboto"/>
                <a:sym typeface="Roboto"/>
              </a:defRPr>
            </a:lvl8pPr>
            <a:lvl9pPr lvl="8">
              <a:spcBef>
                <a:spcPts val="0"/>
              </a:spcBef>
              <a:spcAft>
                <a:spcPts val="0"/>
              </a:spcAft>
              <a:buClr>
                <a:schemeClr val="dk1"/>
              </a:buClr>
              <a:buSzPts val="2800"/>
              <a:buFont typeface="Roboto"/>
              <a:buNone/>
              <a:defRPr sz="28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docs.carpentries.org/policies/coc/"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codepoints.net/U+00F6"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hyperlink" Target="https://vscode.dev/"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hyperlink" Target="https://vscode.dev/"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hyperlink" Target="https://www.w3.org/wiki/TheUsualPrefixe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0" y="1490300"/>
            <a:ext cx="5670000" cy="1081500"/>
          </a:xfrm>
          <a:prstGeom prst="rect">
            <a:avLst/>
          </a:prstGeom>
        </p:spPr>
        <p:txBody>
          <a:bodyPr spcFirstLastPara="1" wrap="square" lIns="0" tIns="91425" rIns="0" bIns="91425" anchor="ctr" anchorCtr="0">
            <a:normAutofit/>
          </a:bodyPr>
          <a:lstStyle/>
          <a:p>
            <a:pPr marL="0" lvl="0" indent="0" algn="ctr" rtl="0">
              <a:spcBef>
                <a:spcPts val="0"/>
              </a:spcBef>
              <a:spcAft>
                <a:spcPts val="0"/>
              </a:spcAft>
              <a:buNone/>
            </a:pPr>
            <a:r>
              <a:rPr lang="en-GB"/>
              <a:t>Library Carpentry workshop - Day 1</a:t>
            </a:r>
            <a:endParaRPr/>
          </a:p>
        </p:txBody>
      </p:sp>
      <p:pic>
        <p:nvPicPr>
          <p:cNvPr id="58" name="Google Shape;58;p14" title="lc.png"/>
          <p:cNvPicPr preferRelativeResize="0"/>
          <p:nvPr/>
        </p:nvPicPr>
        <p:blipFill>
          <a:blip r:embed="rId3">
            <a:alphaModFix/>
          </a:blip>
          <a:stretch>
            <a:fillRect/>
          </a:stretch>
        </p:blipFill>
        <p:spPr>
          <a:xfrm>
            <a:off x="5763500" y="185100"/>
            <a:ext cx="3283974" cy="4773299"/>
          </a:xfrm>
          <a:prstGeom prst="rect">
            <a:avLst/>
          </a:prstGeom>
          <a:noFill/>
          <a:ln>
            <a:noFill/>
          </a:ln>
        </p:spPr>
      </p:pic>
      <p:sp>
        <p:nvSpPr>
          <p:cNvPr id="59" name="Google Shape;59;p14"/>
          <p:cNvSpPr txBox="1">
            <a:spLocks noGrp="1"/>
          </p:cNvSpPr>
          <p:nvPr>
            <p:ph type="subTitle" idx="1"/>
          </p:nvPr>
        </p:nvSpPr>
        <p:spPr>
          <a:xfrm>
            <a:off x="0" y="2571800"/>
            <a:ext cx="5670000" cy="759300"/>
          </a:xfrm>
          <a:prstGeom prst="rect">
            <a:avLst/>
          </a:prstGeom>
        </p:spPr>
        <p:txBody>
          <a:bodyPr spcFirstLastPara="1" wrap="square" lIns="91425" tIns="91425" rIns="91425" bIns="91425" anchor="ctr" anchorCtr="0">
            <a:normAutofit/>
          </a:bodyPr>
          <a:lstStyle/>
          <a:p>
            <a:pPr marL="0" lvl="0" indent="0" algn="ctr" rtl="0">
              <a:spcBef>
                <a:spcPts val="0"/>
              </a:spcBef>
              <a:spcAft>
                <a:spcPts val="1200"/>
              </a:spcAft>
              <a:buNone/>
            </a:pPr>
            <a:r>
              <a:rPr lang="en-GB"/>
              <a:t>Aston University, 5th June 2026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3"/>
          <p:cNvSpPr txBox="1">
            <a:spLocks noGrp="1"/>
          </p:cNvSpPr>
          <p:nvPr>
            <p:ph type="title"/>
          </p:nvPr>
        </p:nvSpPr>
        <p:spPr>
          <a:xfrm>
            <a:off x="0" y="703675"/>
            <a:ext cx="5670000" cy="486000"/>
          </a:xfrm>
          <a:prstGeom prst="rect">
            <a:avLst/>
          </a:prstGeom>
        </p:spPr>
        <p:txBody>
          <a:bodyPr spcFirstLastPara="1" wrap="square" lIns="396000" tIns="91425" rIns="91425" bIns="91425" anchor="ctr" anchorCtr="0">
            <a:normAutofit fontScale="90000"/>
          </a:bodyPr>
          <a:lstStyle/>
          <a:p>
            <a:pPr marL="0" lvl="0" indent="0" algn="l" rtl="0">
              <a:spcBef>
                <a:spcPts val="0"/>
              </a:spcBef>
              <a:spcAft>
                <a:spcPts val="0"/>
              </a:spcAft>
              <a:buNone/>
            </a:pPr>
            <a:r>
              <a:rPr lang="en-GB"/>
              <a:t>DATA STRUCTURES</a:t>
            </a:r>
            <a:endParaRPr/>
          </a:p>
        </p:txBody>
      </p:sp>
      <p:sp>
        <p:nvSpPr>
          <p:cNvPr id="177" name="Google Shape;177;p23"/>
          <p:cNvSpPr txBox="1"/>
          <p:nvPr/>
        </p:nvSpPr>
        <p:spPr>
          <a:xfrm>
            <a:off x="936000" y="1638600"/>
            <a:ext cx="4734000" cy="923400"/>
          </a:xfrm>
          <a:prstGeom prst="rect">
            <a:avLst/>
          </a:prstGeom>
          <a:noFill/>
          <a:ln>
            <a:noFill/>
          </a:ln>
        </p:spPr>
        <p:txBody>
          <a:bodyPr spcFirstLastPara="1" wrap="square" lIns="180000" tIns="91425" rIns="91425" bIns="0" anchor="t" anchorCtr="0">
            <a:spAutoFit/>
          </a:bodyPr>
          <a:lstStyle/>
          <a:p>
            <a:pPr marL="0" lvl="0" indent="0" algn="l" rtl="0">
              <a:spcBef>
                <a:spcPts val="0"/>
              </a:spcBef>
              <a:spcAft>
                <a:spcPts val="0"/>
              </a:spcAft>
              <a:buNone/>
            </a:pPr>
            <a:r>
              <a:rPr lang="en-GB" sz="1800" b="1">
                <a:solidFill>
                  <a:schemeClr val="dk1"/>
                </a:solidFill>
                <a:latin typeface="Roboto"/>
                <a:ea typeface="Roboto"/>
                <a:cs typeface="Roboto"/>
                <a:sym typeface="Roboto"/>
              </a:rPr>
              <a:t>collections </a:t>
            </a:r>
            <a:r>
              <a:rPr lang="en-GB" sz="1800">
                <a:solidFill>
                  <a:schemeClr val="dk1"/>
                </a:solidFill>
                <a:latin typeface="Roboto"/>
                <a:ea typeface="Roboto"/>
                <a:cs typeface="Roboto"/>
                <a:sym typeface="Roboto"/>
              </a:rPr>
              <a:t>of data values, their relationships and the functions or operations that can be used with them</a:t>
            </a:r>
            <a:endParaRPr sz="1800">
              <a:solidFill>
                <a:schemeClr val="dk1"/>
              </a:solidFill>
              <a:latin typeface="Roboto"/>
              <a:ea typeface="Roboto"/>
              <a:cs typeface="Roboto"/>
              <a:sym typeface="Roboto"/>
            </a:endParaRPr>
          </a:p>
        </p:txBody>
      </p:sp>
      <p:pic>
        <p:nvPicPr>
          <p:cNvPr id="178" name="Google Shape;178;p23" title="collection.png"/>
          <p:cNvPicPr preferRelativeResize="0"/>
          <p:nvPr/>
        </p:nvPicPr>
        <p:blipFill>
          <a:blip r:embed="rId3">
            <a:alphaModFix/>
          </a:blip>
          <a:stretch>
            <a:fillRect/>
          </a:stretch>
        </p:blipFill>
        <p:spPr>
          <a:xfrm>
            <a:off x="396000" y="1830300"/>
            <a:ext cx="540001" cy="540001"/>
          </a:xfrm>
          <a:prstGeom prst="rect">
            <a:avLst/>
          </a:prstGeom>
          <a:noFill/>
          <a:ln>
            <a:noFill/>
          </a:ln>
        </p:spPr>
      </p:pic>
      <p:sp>
        <p:nvSpPr>
          <p:cNvPr id="179" name="Google Shape;179;p23"/>
          <p:cNvSpPr txBox="1"/>
          <p:nvPr/>
        </p:nvSpPr>
        <p:spPr>
          <a:xfrm>
            <a:off x="936000" y="2562000"/>
            <a:ext cx="4734000" cy="2154900"/>
          </a:xfrm>
          <a:prstGeom prst="rect">
            <a:avLst/>
          </a:prstGeom>
          <a:noFill/>
          <a:ln>
            <a:noFill/>
          </a:ln>
        </p:spPr>
        <p:txBody>
          <a:bodyPr spcFirstLastPara="1" wrap="square" lIns="180000" tIns="91425" rIns="91425" bIns="91425" anchor="t" anchorCtr="0">
            <a:spAutoFit/>
          </a:bodyPr>
          <a:lstStyle/>
          <a:p>
            <a:pPr marL="457200" lvl="0" indent="-330200" algn="l" rtl="0">
              <a:spcBef>
                <a:spcPts val="0"/>
              </a:spcBef>
              <a:spcAft>
                <a:spcPts val="0"/>
              </a:spcAft>
              <a:buClr>
                <a:schemeClr val="dk1"/>
              </a:buClr>
              <a:buSzPts val="1600"/>
              <a:buFont typeface="Roboto"/>
              <a:buChar char="●"/>
            </a:pPr>
            <a:r>
              <a:rPr lang="en-GB" sz="1600" b="1">
                <a:solidFill>
                  <a:schemeClr val="dk1"/>
                </a:solidFill>
                <a:latin typeface="Roboto"/>
                <a:ea typeface="Roboto"/>
                <a:cs typeface="Roboto"/>
                <a:sym typeface="Roboto"/>
              </a:rPr>
              <a:t>array</a:t>
            </a:r>
            <a:endParaRPr sz="1600" b="1">
              <a:solidFill>
                <a:schemeClr val="dk1"/>
              </a:solidFill>
              <a:latin typeface="Roboto"/>
              <a:ea typeface="Roboto"/>
              <a:cs typeface="Roboto"/>
              <a:sym typeface="Roboto"/>
            </a:endParaRPr>
          </a:p>
          <a:p>
            <a:pPr marL="457200" lvl="0" indent="-330200" algn="l" rtl="0">
              <a:spcBef>
                <a:spcPts val="0"/>
              </a:spcBef>
              <a:spcAft>
                <a:spcPts val="0"/>
              </a:spcAft>
              <a:buClr>
                <a:schemeClr val="dk1"/>
              </a:buClr>
              <a:buSzPts val="1600"/>
              <a:buFont typeface="Roboto"/>
              <a:buChar char="●"/>
            </a:pPr>
            <a:r>
              <a:rPr lang="en-GB" sz="1600" b="1">
                <a:solidFill>
                  <a:schemeClr val="dk1"/>
                </a:solidFill>
                <a:latin typeface="Roboto"/>
                <a:ea typeface="Roboto"/>
                <a:cs typeface="Roboto"/>
                <a:sym typeface="Roboto"/>
              </a:rPr>
              <a:t>list</a:t>
            </a:r>
            <a:endParaRPr sz="1600" b="1">
              <a:solidFill>
                <a:schemeClr val="dk1"/>
              </a:solidFill>
              <a:latin typeface="Roboto"/>
              <a:ea typeface="Roboto"/>
              <a:cs typeface="Roboto"/>
              <a:sym typeface="Roboto"/>
            </a:endParaRPr>
          </a:p>
          <a:p>
            <a:pPr marL="457200" lvl="0" indent="-330200" algn="l" rtl="0">
              <a:spcBef>
                <a:spcPts val="0"/>
              </a:spcBef>
              <a:spcAft>
                <a:spcPts val="0"/>
              </a:spcAft>
              <a:buClr>
                <a:schemeClr val="dk1"/>
              </a:buClr>
              <a:buSzPts val="1600"/>
              <a:buFont typeface="Roboto"/>
              <a:buChar char="●"/>
            </a:pPr>
            <a:r>
              <a:rPr lang="en-GB" sz="1600">
                <a:solidFill>
                  <a:schemeClr val="dk1"/>
                </a:solidFill>
                <a:latin typeface="Roboto"/>
                <a:ea typeface="Roboto"/>
                <a:cs typeface="Roboto"/>
                <a:sym typeface="Roboto"/>
              </a:rPr>
              <a:t>record/tuple</a:t>
            </a:r>
            <a:endParaRPr sz="1600">
              <a:solidFill>
                <a:schemeClr val="dk1"/>
              </a:solidFill>
              <a:latin typeface="Roboto"/>
              <a:ea typeface="Roboto"/>
              <a:cs typeface="Roboto"/>
              <a:sym typeface="Roboto"/>
            </a:endParaRPr>
          </a:p>
          <a:p>
            <a:pPr marL="457200" lvl="0" indent="-330200" algn="l" rtl="0">
              <a:spcBef>
                <a:spcPts val="0"/>
              </a:spcBef>
              <a:spcAft>
                <a:spcPts val="0"/>
              </a:spcAft>
              <a:buClr>
                <a:schemeClr val="dk1"/>
              </a:buClr>
              <a:buSzPts val="1600"/>
              <a:buFont typeface="Roboto"/>
              <a:buChar char="●"/>
            </a:pPr>
            <a:r>
              <a:rPr lang="en-GB" sz="1600" b="1">
                <a:solidFill>
                  <a:schemeClr val="dk1"/>
                </a:solidFill>
                <a:latin typeface="Roboto"/>
                <a:ea typeface="Roboto"/>
                <a:cs typeface="Roboto"/>
                <a:sym typeface="Roboto"/>
              </a:rPr>
              <a:t>hash tables/maps</a:t>
            </a:r>
            <a:endParaRPr sz="1600" b="1">
              <a:solidFill>
                <a:schemeClr val="dk1"/>
              </a:solidFill>
              <a:latin typeface="Roboto"/>
              <a:ea typeface="Roboto"/>
              <a:cs typeface="Roboto"/>
              <a:sym typeface="Roboto"/>
            </a:endParaRPr>
          </a:p>
          <a:p>
            <a:pPr marL="457200" lvl="0" indent="-330200" algn="l" rtl="0">
              <a:spcBef>
                <a:spcPts val="0"/>
              </a:spcBef>
              <a:spcAft>
                <a:spcPts val="0"/>
              </a:spcAft>
              <a:buClr>
                <a:schemeClr val="dk1"/>
              </a:buClr>
              <a:buSzPts val="1600"/>
              <a:buFont typeface="Roboto"/>
              <a:buChar char="●"/>
            </a:pPr>
            <a:r>
              <a:rPr lang="en-GB" sz="1600">
                <a:solidFill>
                  <a:schemeClr val="dk1"/>
                </a:solidFill>
                <a:latin typeface="Roboto"/>
                <a:ea typeface="Roboto"/>
                <a:cs typeface="Roboto"/>
                <a:sym typeface="Roboto"/>
              </a:rPr>
              <a:t>stacks  and queues</a:t>
            </a:r>
            <a:endParaRPr sz="1600">
              <a:solidFill>
                <a:schemeClr val="dk1"/>
              </a:solidFill>
              <a:latin typeface="Roboto"/>
              <a:ea typeface="Roboto"/>
              <a:cs typeface="Roboto"/>
              <a:sym typeface="Roboto"/>
            </a:endParaRPr>
          </a:p>
          <a:p>
            <a:pPr marL="457200" lvl="0" indent="-330200" algn="l" rtl="0">
              <a:spcBef>
                <a:spcPts val="0"/>
              </a:spcBef>
              <a:spcAft>
                <a:spcPts val="0"/>
              </a:spcAft>
              <a:buClr>
                <a:schemeClr val="dk1"/>
              </a:buClr>
              <a:buSzPts val="1600"/>
              <a:buFont typeface="Roboto"/>
              <a:buChar char="●"/>
            </a:pPr>
            <a:r>
              <a:rPr lang="en-GB" sz="1600">
                <a:solidFill>
                  <a:schemeClr val="dk1"/>
                </a:solidFill>
                <a:latin typeface="Roboto"/>
                <a:ea typeface="Roboto"/>
                <a:cs typeface="Roboto"/>
                <a:sym typeface="Roboto"/>
              </a:rPr>
              <a:t>graphs</a:t>
            </a:r>
            <a:endParaRPr sz="1600">
              <a:solidFill>
                <a:schemeClr val="dk1"/>
              </a:solidFill>
              <a:latin typeface="Roboto"/>
              <a:ea typeface="Roboto"/>
              <a:cs typeface="Roboto"/>
              <a:sym typeface="Roboto"/>
            </a:endParaRPr>
          </a:p>
          <a:p>
            <a:pPr marL="457200" lvl="0" indent="-330200" algn="l" rtl="0">
              <a:spcBef>
                <a:spcPts val="0"/>
              </a:spcBef>
              <a:spcAft>
                <a:spcPts val="0"/>
              </a:spcAft>
              <a:buClr>
                <a:schemeClr val="dk1"/>
              </a:buClr>
              <a:buSzPts val="1600"/>
              <a:buFont typeface="Roboto"/>
              <a:buChar char="●"/>
            </a:pPr>
            <a:r>
              <a:rPr lang="en-GB" sz="1600">
                <a:solidFill>
                  <a:schemeClr val="dk1"/>
                </a:solidFill>
                <a:latin typeface="Roboto"/>
                <a:ea typeface="Roboto"/>
                <a:cs typeface="Roboto"/>
                <a:sym typeface="Roboto"/>
              </a:rPr>
              <a:t>trees</a:t>
            </a:r>
            <a:endParaRPr sz="1600">
              <a:solidFill>
                <a:schemeClr val="dk1"/>
              </a:solidFill>
              <a:latin typeface="Roboto"/>
              <a:ea typeface="Roboto"/>
              <a:cs typeface="Roboto"/>
              <a:sym typeface="Roboto"/>
            </a:endParaRPr>
          </a:p>
          <a:p>
            <a:pPr marL="457200" lvl="0" indent="-330200" algn="l" rtl="0">
              <a:spcBef>
                <a:spcPts val="0"/>
              </a:spcBef>
              <a:spcAft>
                <a:spcPts val="0"/>
              </a:spcAft>
              <a:buClr>
                <a:schemeClr val="dk1"/>
              </a:buClr>
              <a:buSzPts val="1600"/>
              <a:buFont typeface="Roboto"/>
              <a:buChar char="●"/>
            </a:pPr>
            <a:r>
              <a:rPr lang="en-GB" sz="1600">
                <a:solidFill>
                  <a:schemeClr val="dk1"/>
                </a:solidFill>
                <a:latin typeface="Roboto"/>
                <a:ea typeface="Roboto"/>
                <a:cs typeface="Roboto"/>
                <a:sym typeface="Roboto"/>
              </a:rPr>
              <a:t>…</a:t>
            </a:r>
            <a:endParaRPr sz="1600">
              <a:solidFill>
                <a:schemeClr val="dk1"/>
              </a:solidFill>
              <a:latin typeface="Roboto"/>
              <a:ea typeface="Roboto"/>
              <a:cs typeface="Roboto"/>
              <a:sym typeface="Roboto"/>
            </a:endParaRPr>
          </a:p>
        </p:txBody>
      </p:sp>
      <p:grpSp>
        <p:nvGrpSpPr>
          <p:cNvPr id="180" name="Google Shape;180;p23"/>
          <p:cNvGrpSpPr/>
          <p:nvPr/>
        </p:nvGrpSpPr>
        <p:grpSpPr>
          <a:xfrm>
            <a:off x="6325525" y="485575"/>
            <a:ext cx="2818425" cy="922200"/>
            <a:chOff x="6137275" y="1556300"/>
            <a:chExt cx="2818425" cy="922200"/>
          </a:xfrm>
        </p:grpSpPr>
        <p:sp>
          <p:nvSpPr>
            <p:cNvPr id="181" name="Google Shape;181;p23"/>
            <p:cNvSpPr txBox="1"/>
            <p:nvPr/>
          </p:nvSpPr>
          <p:spPr>
            <a:xfrm>
              <a:off x="6184900" y="1556300"/>
              <a:ext cx="2770800" cy="922200"/>
            </a:xfrm>
            <a:prstGeom prst="rect">
              <a:avLst/>
            </a:prstGeom>
            <a:noFill/>
            <a:ln>
              <a:noFill/>
            </a:ln>
          </p:spPr>
          <p:txBody>
            <a:bodyPr spcFirstLastPara="1" wrap="square" lIns="540000" tIns="90000" rIns="91425" bIns="91425" anchor="t" anchorCtr="0">
              <a:spAutoFit/>
            </a:bodyPr>
            <a:lstStyle/>
            <a:p>
              <a:pPr marL="0" lvl="0" indent="0" algn="l" rtl="0">
                <a:spcBef>
                  <a:spcPts val="0"/>
                </a:spcBef>
                <a:spcAft>
                  <a:spcPts val="0"/>
                </a:spcAft>
                <a:buNone/>
              </a:pPr>
              <a:r>
                <a:rPr lang="en-GB" sz="1200">
                  <a:solidFill>
                    <a:schemeClr val="dk2"/>
                  </a:solidFill>
                  <a:latin typeface="Roboto"/>
                  <a:ea typeface="Roboto"/>
                  <a:cs typeface="Roboto"/>
                  <a:sym typeface="Roboto"/>
                </a:rPr>
                <a:t>Definitions of data structures vary between languages! These are generic definitions. Always check the documentation!</a:t>
              </a:r>
              <a:endParaRPr sz="1200">
                <a:solidFill>
                  <a:schemeClr val="dk2"/>
                </a:solidFill>
                <a:latin typeface="Roboto"/>
                <a:ea typeface="Roboto"/>
                <a:cs typeface="Roboto"/>
                <a:sym typeface="Roboto"/>
              </a:endParaRPr>
            </a:p>
          </p:txBody>
        </p:sp>
        <p:pic>
          <p:nvPicPr>
            <p:cNvPr id="182" name="Google Shape;182;p23" title="caution.png"/>
            <p:cNvPicPr preferRelativeResize="0"/>
            <p:nvPr/>
          </p:nvPicPr>
          <p:blipFill>
            <a:blip r:embed="rId4">
              <a:alphaModFix/>
            </a:blip>
            <a:stretch>
              <a:fillRect/>
            </a:stretch>
          </p:blipFill>
          <p:spPr>
            <a:xfrm>
              <a:off x="6251575" y="1740350"/>
              <a:ext cx="270001" cy="270001"/>
            </a:xfrm>
            <a:prstGeom prst="rect">
              <a:avLst/>
            </a:prstGeom>
            <a:noFill/>
            <a:ln>
              <a:noFill/>
            </a:ln>
          </p:spPr>
        </p:pic>
        <p:cxnSp>
          <p:nvCxnSpPr>
            <p:cNvPr id="183" name="Google Shape;183;p23"/>
            <p:cNvCxnSpPr/>
            <p:nvPr/>
          </p:nvCxnSpPr>
          <p:spPr>
            <a:xfrm>
              <a:off x="6137275" y="1587500"/>
              <a:ext cx="9600" cy="858900"/>
            </a:xfrm>
            <a:prstGeom prst="straightConnector1">
              <a:avLst/>
            </a:prstGeom>
            <a:noFill/>
            <a:ln w="38100" cap="flat" cmpd="sng">
              <a:solidFill>
                <a:schemeClr val="accent1"/>
              </a:solidFill>
              <a:prstDash val="solid"/>
              <a:round/>
              <a:headEnd type="none" w="med" len="med"/>
              <a:tailEnd type="none" w="med" len="med"/>
            </a:ln>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4"/>
          <p:cNvSpPr txBox="1">
            <a:spLocks noGrp="1"/>
          </p:cNvSpPr>
          <p:nvPr>
            <p:ph type="title"/>
          </p:nvPr>
        </p:nvSpPr>
        <p:spPr>
          <a:xfrm>
            <a:off x="0" y="703675"/>
            <a:ext cx="5670000" cy="486000"/>
          </a:xfrm>
          <a:prstGeom prst="rect">
            <a:avLst/>
          </a:prstGeom>
        </p:spPr>
        <p:txBody>
          <a:bodyPr spcFirstLastPara="1" wrap="square" lIns="396000" tIns="91425" rIns="91425" bIns="91425" anchor="ctr" anchorCtr="0">
            <a:normAutofit fontScale="90000"/>
          </a:bodyPr>
          <a:lstStyle/>
          <a:p>
            <a:pPr marL="0" lvl="0" indent="0" algn="l" rtl="0">
              <a:spcBef>
                <a:spcPts val="0"/>
              </a:spcBef>
              <a:spcAft>
                <a:spcPts val="0"/>
              </a:spcAft>
              <a:buNone/>
            </a:pPr>
            <a:r>
              <a:rPr lang="en-GB"/>
              <a:t>ARRAY</a:t>
            </a:r>
            <a:endParaRPr/>
          </a:p>
        </p:txBody>
      </p:sp>
      <p:sp>
        <p:nvSpPr>
          <p:cNvPr id="189" name="Google Shape;189;p24"/>
          <p:cNvSpPr txBox="1"/>
          <p:nvPr/>
        </p:nvSpPr>
        <p:spPr>
          <a:xfrm>
            <a:off x="0" y="1592275"/>
            <a:ext cx="5670000" cy="369300"/>
          </a:xfrm>
          <a:prstGeom prst="rect">
            <a:avLst/>
          </a:prstGeom>
          <a:noFill/>
          <a:ln>
            <a:noFill/>
          </a:ln>
        </p:spPr>
        <p:txBody>
          <a:bodyPr spcFirstLastPara="1" wrap="square" lIns="396000" tIns="91425" rIns="91425" bIns="0" anchor="ctr" anchorCtr="0">
            <a:spAutoFit/>
          </a:bodyPr>
          <a:lstStyle/>
          <a:p>
            <a:pPr marL="0" lvl="0" indent="0" algn="l" rtl="0">
              <a:spcBef>
                <a:spcPts val="0"/>
              </a:spcBef>
              <a:spcAft>
                <a:spcPts val="0"/>
              </a:spcAft>
              <a:buNone/>
            </a:pPr>
            <a:r>
              <a:rPr lang="en-GB" sz="1800">
                <a:solidFill>
                  <a:schemeClr val="dk1"/>
                </a:solidFill>
                <a:latin typeface="Roboto"/>
                <a:ea typeface="Roboto"/>
                <a:cs typeface="Roboto"/>
                <a:sym typeface="Roboto"/>
              </a:rPr>
              <a:t>a collection of values in a </a:t>
            </a:r>
            <a:r>
              <a:rPr lang="en-GB" sz="1800" b="1">
                <a:solidFill>
                  <a:schemeClr val="dk1"/>
                </a:solidFill>
                <a:latin typeface="Roboto"/>
                <a:ea typeface="Roboto"/>
                <a:cs typeface="Roboto"/>
                <a:sym typeface="Roboto"/>
              </a:rPr>
              <a:t>specific order</a:t>
            </a:r>
            <a:endParaRPr sz="1800" b="1">
              <a:solidFill>
                <a:schemeClr val="dk1"/>
              </a:solidFill>
              <a:latin typeface="Roboto"/>
              <a:ea typeface="Roboto"/>
              <a:cs typeface="Roboto"/>
              <a:sym typeface="Roboto"/>
            </a:endParaRPr>
          </a:p>
        </p:txBody>
      </p:sp>
      <p:grpSp>
        <p:nvGrpSpPr>
          <p:cNvPr id="190" name="Google Shape;190;p24"/>
          <p:cNvGrpSpPr/>
          <p:nvPr/>
        </p:nvGrpSpPr>
        <p:grpSpPr>
          <a:xfrm>
            <a:off x="6325525" y="485575"/>
            <a:ext cx="2818425" cy="922200"/>
            <a:chOff x="6137275" y="1556300"/>
            <a:chExt cx="2818425" cy="922200"/>
          </a:xfrm>
        </p:grpSpPr>
        <p:sp>
          <p:nvSpPr>
            <p:cNvPr id="191" name="Google Shape;191;p24"/>
            <p:cNvSpPr txBox="1"/>
            <p:nvPr/>
          </p:nvSpPr>
          <p:spPr>
            <a:xfrm>
              <a:off x="6184900" y="1556300"/>
              <a:ext cx="2770800" cy="922200"/>
            </a:xfrm>
            <a:prstGeom prst="rect">
              <a:avLst/>
            </a:prstGeom>
            <a:noFill/>
            <a:ln>
              <a:noFill/>
            </a:ln>
          </p:spPr>
          <p:txBody>
            <a:bodyPr spcFirstLastPara="1" wrap="square" lIns="540000" tIns="90000" rIns="91425" bIns="91425" anchor="t" anchorCtr="0">
              <a:spAutoFit/>
            </a:bodyPr>
            <a:lstStyle/>
            <a:p>
              <a:pPr marL="0" lvl="0" indent="0" algn="l" rtl="0">
                <a:spcBef>
                  <a:spcPts val="0"/>
                </a:spcBef>
                <a:spcAft>
                  <a:spcPts val="0"/>
                </a:spcAft>
                <a:buNone/>
              </a:pPr>
              <a:r>
                <a:rPr lang="en-GB" sz="1200">
                  <a:solidFill>
                    <a:schemeClr val="dk2"/>
                  </a:solidFill>
                  <a:latin typeface="Roboto"/>
                  <a:ea typeface="Roboto"/>
                  <a:cs typeface="Roboto"/>
                  <a:sym typeface="Roboto"/>
                </a:rPr>
                <a:t>Definitions of data structures vary between languages! These are generic definitions. Always check the documentation!</a:t>
              </a:r>
              <a:endParaRPr sz="1200">
                <a:solidFill>
                  <a:schemeClr val="dk2"/>
                </a:solidFill>
                <a:latin typeface="Roboto"/>
                <a:ea typeface="Roboto"/>
                <a:cs typeface="Roboto"/>
                <a:sym typeface="Roboto"/>
              </a:endParaRPr>
            </a:p>
          </p:txBody>
        </p:sp>
        <p:pic>
          <p:nvPicPr>
            <p:cNvPr id="192" name="Google Shape;192;p24" title="caution.png"/>
            <p:cNvPicPr preferRelativeResize="0"/>
            <p:nvPr/>
          </p:nvPicPr>
          <p:blipFill>
            <a:blip r:embed="rId3">
              <a:alphaModFix/>
            </a:blip>
            <a:stretch>
              <a:fillRect/>
            </a:stretch>
          </p:blipFill>
          <p:spPr>
            <a:xfrm>
              <a:off x="6251575" y="1740350"/>
              <a:ext cx="270001" cy="270001"/>
            </a:xfrm>
            <a:prstGeom prst="rect">
              <a:avLst/>
            </a:prstGeom>
            <a:noFill/>
            <a:ln>
              <a:noFill/>
            </a:ln>
          </p:spPr>
        </p:pic>
        <p:cxnSp>
          <p:nvCxnSpPr>
            <p:cNvPr id="193" name="Google Shape;193;p24"/>
            <p:cNvCxnSpPr/>
            <p:nvPr/>
          </p:nvCxnSpPr>
          <p:spPr>
            <a:xfrm>
              <a:off x="6137275" y="1587500"/>
              <a:ext cx="9600" cy="858900"/>
            </a:xfrm>
            <a:prstGeom prst="straightConnector1">
              <a:avLst/>
            </a:prstGeom>
            <a:noFill/>
            <a:ln w="38100" cap="flat" cmpd="sng">
              <a:solidFill>
                <a:schemeClr val="accent1"/>
              </a:solidFill>
              <a:prstDash val="solid"/>
              <a:round/>
              <a:headEnd type="none" w="med" len="med"/>
              <a:tailEnd type="none" w="med" len="med"/>
            </a:ln>
          </p:spPr>
        </p:cxnSp>
      </p:grpSp>
      <p:graphicFrame>
        <p:nvGraphicFramePr>
          <p:cNvPr id="194" name="Google Shape;194;p24"/>
          <p:cNvGraphicFramePr/>
          <p:nvPr/>
        </p:nvGraphicFramePr>
        <p:xfrm>
          <a:off x="395988" y="2550125"/>
          <a:ext cx="5274000" cy="457170"/>
        </p:xfrm>
        <a:graphic>
          <a:graphicData uri="http://schemas.openxmlformats.org/drawingml/2006/table">
            <a:tbl>
              <a:tblPr>
                <a:noFill/>
                <a:tableStyleId>{0F574BAB-FD26-4CE6-82E9-0D5CEF09BBB7}</a:tableStyleId>
              </a:tblPr>
              <a:tblGrid>
                <a:gridCol w="586000">
                  <a:extLst>
                    <a:ext uri="{9D8B030D-6E8A-4147-A177-3AD203B41FA5}">
                      <a16:colId xmlns:a16="http://schemas.microsoft.com/office/drawing/2014/main" val="20000"/>
                    </a:ext>
                  </a:extLst>
                </a:gridCol>
                <a:gridCol w="586000">
                  <a:extLst>
                    <a:ext uri="{9D8B030D-6E8A-4147-A177-3AD203B41FA5}">
                      <a16:colId xmlns:a16="http://schemas.microsoft.com/office/drawing/2014/main" val="20001"/>
                    </a:ext>
                  </a:extLst>
                </a:gridCol>
                <a:gridCol w="586000">
                  <a:extLst>
                    <a:ext uri="{9D8B030D-6E8A-4147-A177-3AD203B41FA5}">
                      <a16:colId xmlns:a16="http://schemas.microsoft.com/office/drawing/2014/main" val="20002"/>
                    </a:ext>
                  </a:extLst>
                </a:gridCol>
                <a:gridCol w="586000">
                  <a:extLst>
                    <a:ext uri="{9D8B030D-6E8A-4147-A177-3AD203B41FA5}">
                      <a16:colId xmlns:a16="http://schemas.microsoft.com/office/drawing/2014/main" val="20003"/>
                    </a:ext>
                  </a:extLst>
                </a:gridCol>
                <a:gridCol w="586000">
                  <a:extLst>
                    <a:ext uri="{9D8B030D-6E8A-4147-A177-3AD203B41FA5}">
                      <a16:colId xmlns:a16="http://schemas.microsoft.com/office/drawing/2014/main" val="20004"/>
                    </a:ext>
                  </a:extLst>
                </a:gridCol>
                <a:gridCol w="586000">
                  <a:extLst>
                    <a:ext uri="{9D8B030D-6E8A-4147-A177-3AD203B41FA5}">
                      <a16:colId xmlns:a16="http://schemas.microsoft.com/office/drawing/2014/main" val="20005"/>
                    </a:ext>
                  </a:extLst>
                </a:gridCol>
                <a:gridCol w="586000">
                  <a:extLst>
                    <a:ext uri="{9D8B030D-6E8A-4147-A177-3AD203B41FA5}">
                      <a16:colId xmlns:a16="http://schemas.microsoft.com/office/drawing/2014/main" val="20006"/>
                    </a:ext>
                  </a:extLst>
                </a:gridCol>
                <a:gridCol w="586000">
                  <a:extLst>
                    <a:ext uri="{9D8B030D-6E8A-4147-A177-3AD203B41FA5}">
                      <a16:colId xmlns:a16="http://schemas.microsoft.com/office/drawing/2014/main" val="20007"/>
                    </a:ext>
                  </a:extLst>
                </a:gridCol>
                <a:gridCol w="586000">
                  <a:extLst>
                    <a:ext uri="{9D8B030D-6E8A-4147-A177-3AD203B41FA5}">
                      <a16:colId xmlns:a16="http://schemas.microsoft.com/office/drawing/2014/main" val="20008"/>
                    </a:ext>
                  </a:extLst>
                </a:gridCol>
              </a:tblGrid>
              <a:tr h="381000">
                <a:tc>
                  <a:txBody>
                    <a:bodyPr/>
                    <a:lstStyle/>
                    <a:p>
                      <a:pPr marL="0" lvl="0" indent="0" algn="ctr" rtl="0">
                        <a:spcBef>
                          <a:spcPts val="0"/>
                        </a:spcBef>
                        <a:spcAft>
                          <a:spcPts val="0"/>
                        </a:spcAft>
                        <a:buNone/>
                      </a:pP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195" name="Google Shape;195;p24"/>
          <p:cNvGraphicFramePr/>
          <p:nvPr/>
        </p:nvGraphicFramePr>
        <p:xfrm>
          <a:off x="395988" y="2550118"/>
          <a:ext cx="5274000" cy="457170"/>
        </p:xfrm>
        <a:graphic>
          <a:graphicData uri="http://schemas.openxmlformats.org/drawingml/2006/table">
            <a:tbl>
              <a:tblPr>
                <a:noFill/>
                <a:tableStyleId>{0F574BAB-FD26-4CE6-82E9-0D5CEF09BBB7}</a:tableStyleId>
              </a:tblPr>
              <a:tblGrid>
                <a:gridCol w="586000">
                  <a:extLst>
                    <a:ext uri="{9D8B030D-6E8A-4147-A177-3AD203B41FA5}">
                      <a16:colId xmlns:a16="http://schemas.microsoft.com/office/drawing/2014/main" val="20000"/>
                    </a:ext>
                  </a:extLst>
                </a:gridCol>
                <a:gridCol w="586000">
                  <a:extLst>
                    <a:ext uri="{9D8B030D-6E8A-4147-A177-3AD203B41FA5}">
                      <a16:colId xmlns:a16="http://schemas.microsoft.com/office/drawing/2014/main" val="20001"/>
                    </a:ext>
                  </a:extLst>
                </a:gridCol>
                <a:gridCol w="586000">
                  <a:extLst>
                    <a:ext uri="{9D8B030D-6E8A-4147-A177-3AD203B41FA5}">
                      <a16:colId xmlns:a16="http://schemas.microsoft.com/office/drawing/2014/main" val="20002"/>
                    </a:ext>
                  </a:extLst>
                </a:gridCol>
                <a:gridCol w="586000">
                  <a:extLst>
                    <a:ext uri="{9D8B030D-6E8A-4147-A177-3AD203B41FA5}">
                      <a16:colId xmlns:a16="http://schemas.microsoft.com/office/drawing/2014/main" val="20003"/>
                    </a:ext>
                  </a:extLst>
                </a:gridCol>
                <a:gridCol w="586000">
                  <a:extLst>
                    <a:ext uri="{9D8B030D-6E8A-4147-A177-3AD203B41FA5}">
                      <a16:colId xmlns:a16="http://schemas.microsoft.com/office/drawing/2014/main" val="20004"/>
                    </a:ext>
                  </a:extLst>
                </a:gridCol>
                <a:gridCol w="586000">
                  <a:extLst>
                    <a:ext uri="{9D8B030D-6E8A-4147-A177-3AD203B41FA5}">
                      <a16:colId xmlns:a16="http://schemas.microsoft.com/office/drawing/2014/main" val="20005"/>
                    </a:ext>
                  </a:extLst>
                </a:gridCol>
                <a:gridCol w="586000">
                  <a:extLst>
                    <a:ext uri="{9D8B030D-6E8A-4147-A177-3AD203B41FA5}">
                      <a16:colId xmlns:a16="http://schemas.microsoft.com/office/drawing/2014/main" val="20006"/>
                    </a:ext>
                  </a:extLst>
                </a:gridCol>
                <a:gridCol w="586000">
                  <a:extLst>
                    <a:ext uri="{9D8B030D-6E8A-4147-A177-3AD203B41FA5}">
                      <a16:colId xmlns:a16="http://schemas.microsoft.com/office/drawing/2014/main" val="20007"/>
                    </a:ext>
                  </a:extLst>
                </a:gridCol>
                <a:gridCol w="586000">
                  <a:extLst>
                    <a:ext uri="{9D8B030D-6E8A-4147-A177-3AD203B41FA5}">
                      <a16:colId xmlns:a16="http://schemas.microsoft.com/office/drawing/2014/main" val="20008"/>
                    </a:ext>
                  </a:extLst>
                </a:gridCol>
              </a:tblGrid>
              <a:tr h="381000">
                <a:tc>
                  <a:txBody>
                    <a:bodyPr/>
                    <a:lstStyle/>
                    <a:p>
                      <a:pPr marL="0" lvl="0" indent="0" algn="ctr" rtl="0">
                        <a:spcBef>
                          <a:spcPts val="0"/>
                        </a:spcBef>
                        <a:spcAft>
                          <a:spcPts val="0"/>
                        </a:spcAft>
                        <a:buNone/>
                      </a:pPr>
                      <a:r>
                        <a:rPr lang="en-GB" sz="1800">
                          <a:latin typeface="Roboto Mono"/>
                          <a:ea typeface="Roboto Mono"/>
                          <a:cs typeface="Roboto Mono"/>
                          <a:sym typeface="Roboto Mono"/>
                        </a:rPr>
                        <a:t>a</a:t>
                      </a: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b</a:t>
                      </a: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c</a:t>
                      </a: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d</a:t>
                      </a: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e</a:t>
                      </a: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f</a:t>
                      </a: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g</a:t>
                      </a: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h</a:t>
                      </a: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i</a:t>
                      </a: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196" name="Google Shape;196;p24"/>
          <p:cNvSpPr/>
          <p:nvPr/>
        </p:nvSpPr>
        <p:spPr>
          <a:xfrm>
            <a:off x="3912000" y="1765500"/>
            <a:ext cx="915000" cy="725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cxnSp>
        <p:nvCxnSpPr>
          <p:cNvPr id="197" name="Google Shape;197;p24"/>
          <p:cNvCxnSpPr>
            <a:endCxn id="196" idx="1"/>
          </p:cNvCxnSpPr>
          <p:nvPr/>
        </p:nvCxnSpPr>
        <p:spPr>
          <a:xfrm rot="-5400000">
            <a:off x="3556950" y="2199000"/>
            <a:ext cx="426000" cy="284100"/>
          </a:xfrm>
          <a:prstGeom prst="curvedConnector2">
            <a:avLst/>
          </a:prstGeom>
          <a:noFill/>
          <a:ln w="28575" cap="flat" cmpd="sng">
            <a:solidFill>
              <a:schemeClr val="accent1"/>
            </a:solidFill>
            <a:prstDash val="solid"/>
            <a:round/>
            <a:headEnd type="none" w="med" len="med"/>
            <a:tailEnd type="triangle" w="med" len="med"/>
          </a:ln>
        </p:spPr>
      </p:cxnSp>
      <p:graphicFrame>
        <p:nvGraphicFramePr>
          <p:cNvPr id="198" name="Google Shape;198;p24"/>
          <p:cNvGraphicFramePr/>
          <p:nvPr/>
        </p:nvGraphicFramePr>
        <p:xfrm>
          <a:off x="395998" y="2544530"/>
          <a:ext cx="5274000" cy="468325"/>
        </p:xfrm>
        <a:graphic>
          <a:graphicData uri="http://schemas.openxmlformats.org/drawingml/2006/table">
            <a:tbl>
              <a:tblPr>
                <a:noFill/>
                <a:tableStyleId>{0F574BAB-FD26-4CE6-82E9-0D5CEF09BBB7}</a:tableStyleId>
              </a:tblPr>
              <a:tblGrid>
                <a:gridCol w="586000">
                  <a:extLst>
                    <a:ext uri="{9D8B030D-6E8A-4147-A177-3AD203B41FA5}">
                      <a16:colId xmlns:a16="http://schemas.microsoft.com/office/drawing/2014/main" val="20000"/>
                    </a:ext>
                  </a:extLst>
                </a:gridCol>
                <a:gridCol w="586000">
                  <a:extLst>
                    <a:ext uri="{9D8B030D-6E8A-4147-A177-3AD203B41FA5}">
                      <a16:colId xmlns:a16="http://schemas.microsoft.com/office/drawing/2014/main" val="20001"/>
                    </a:ext>
                  </a:extLst>
                </a:gridCol>
                <a:gridCol w="586000">
                  <a:extLst>
                    <a:ext uri="{9D8B030D-6E8A-4147-A177-3AD203B41FA5}">
                      <a16:colId xmlns:a16="http://schemas.microsoft.com/office/drawing/2014/main" val="20002"/>
                    </a:ext>
                  </a:extLst>
                </a:gridCol>
                <a:gridCol w="586000">
                  <a:extLst>
                    <a:ext uri="{9D8B030D-6E8A-4147-A177-3AD203B41FA5}">
                      <a16:colId xmlns:a16="http://schemas.microsoft.com/office/drawing/2014/main" val="20003"/>
                    </a:ext>
                  </a:extLst>
                </a:gridCol>
                <a:gridCol w="586000">
                  <a:extLst>
                    <a:ext uri="{9D8B030D-6E8A-4147-A177-3AD203B41FA5}">
                      <a16:colId xmlns:a16="http://schemas.microsoft.com/office/drawing/2014/main" val="20004"/>
                    </a:ext>
                  </a:extLst>
                </a:gridCol>
                <a:gridCol w="586000">
                  <a:extLst>
                    <a:ext uri="{9D8B030D-6E8A-4147-A177-3AD203B41FA5}">
                      <a16:colId xmlns:a16="http://schemas.microsoft.com/office/drawing/2014/main" val="20005"/>
                    </a:ext>
                  </a:extLst>
                </a:gridCol>
                <a:gridCol w="586000">
                  <a:extLst>
                    <a:ext uri="{9D8B030D-6E8A-4147-A177-3AD203B41FA5}">
                      <a16:colId xmlns:a16="http://schemas.microsoft.com/office/drawing/2014/main" val="20006"/>
                    </a:ext>
                  </a:extLst>
                </a:gridCol>
                <a:gridCol w="586000">
                  <a:extLst>
                    <a:ext uri="{9D8B030D-6E8A-4147-A177-3AD203B41FA5}">
                      <a16:colId xmlns:a16="http://schemas.microsoft.com/office/drawing/2014/main" val="20007"/>
                    </a:ext>
                  </a:extLst>
                </a:gridCol>
                <a:gridCol w="586000">
                  <a:extLst>
                    <a:ext uri="{9D8B030D-6E8A-4147-A177-3AD203B41FA5}">
                      <a16:colId xmlns:a16="http://schemas.microsoft.com/office/drawing/2014/main" val="20008"/>
                    </a:ext>
                  </a:extLst>
                </a:gridCol>
              </a:tblGrid>
              <a:tr h="468325">
                <a:tc>
                  <a:txBody>
                    <a:bodyPr/>
                    <a:lstStyle/>
                    <a:p>
                      <a:pPr marL="0" lvl="0" indent="0" algn="ctr" rtl="0">
                        <a:spcBef>
                          <a:spcPts val="0"/>
                        </a:spcBef>
                        <a:spcAft>
                          <a:spcPts val="0"/>
                        </a:spcAft>
                        <a:buNone/>
                      </a:pPr>
                      <a:r>
                        <a:rPr lang="en-GB" sz="1800">
                          <a:latin typeface="Roboto Mono"/>
                          <a:ea typeface="Roboto Mono"/>
                          <a:cs typeface="Roboto Mono"/>
                          <a:sym typeface="Roboto Mono"/>
                        </a:rPr>
                        <a:t>a</a:t>
                      </a: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b</a:t>
                      </a: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c</a:t>
                      </a: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d</a:t>
                      </a: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e</a:t>
                      </a: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g</a:t>
                      </a: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h</a:t>
                      </a: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i</a:t>
                      </a:r>
                      <a:endParaRPr sz="1800">
                        <a:latin typeface="Roboto Mono"/>
                        <a:ea typeface="Roboto Mono"/>
                        <a:cs typeface="Roboto Mono"/>
                        <a:sym typeface="Roboto Mono"/>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199" name="Google Shape;199;p24"/>
          <p:cNvGraphicFramePr/>
          <p:nvPr/>
        </p:nvGraphicFramePr>
        <p:xfrm>
          <a:off x="395988" y="3018063"/>
          <a:ext cx="5274000" cy="457170"/>
        </p:xfrm>
        <a:graphic>
          <a:graphicData uri="http://schemas.openxmlformats.org/drawingml/2006/table">
            <a:tbl>
              <a:tblPr>
                <a:noFill/>
                <a:tableStyleId>{0F574BAB-FD26-4CE6-82E9-0D5CEF09BBB7}</a:tableStyleId>
              </a:tblPr>
              <a:tblGrid>
                <a:gridCol w="586000">
                  <a:extLst>
                    <a:ext uri="{9D8B030D-6E8A-4147-A177-3AD203B41FA5}">
                      <a16:colId xmlns:a16="http://schemas.microsoft.com/office/drawing/2014/main" val="20000"/>
                    </a:ext>
                  </a:extLst>
                </a:gridCol>
                <a:gridCol w="586000">
                  <a:extLst>
                    <a:ext uri="{9D8B030D-6E8A-4147-A177-3AD203B41FA5}">
                      <a16:colId xmlns:a16="http://schemas.microsoft.com/office/drawing/2014/main" val="20001"/>
                    </a:ext>
                  </a:extLst>
                </a:gridCol>
                <a:gridCol w="586000">
                  <a:extLst>
                    <a:ext uri="{9D8B030D-6E8A-4147-A177-3AD203B41FA5}">
                      <a16:colId xmlns:a16="http://schemas.microsoft.com/office/drawing/2014/main" val="20002"/>
                    </a:ext>
                  </a:extLst>
                </a:gridCol>
                <a:gridCol w="586000">
                  <a:extLst>
                    <a:ext uri="{9D8B030D-6E8A-4147-A177-3AD203B41FA5}">
                      <a16:colId xmlns:a16="http://schemas.microsoft.com/office/drawing/2014/main" val="20003"/>
                    </a:ext>
                  </a:extLst>
                </a:gridCol>
                <a:gridCol w="586000">
                  <a:extLst>
                    <a:ext uri="{9D8B030D-6E8A-4147-A177-3AD203B41FA5}">
                      <a16:colId xmlns:a16="http://schemas.microsoft.com/office/drawing/2014/main" val="20004"/>
                    </a:ext>
                  </a:extLst>
                </a:gridCol>
                <a:gridCol w="586000">
                  <a:extLst>
                    <a:ext uri="{9D8B030D-6E8A-4147-A177-3AD203B41FA5}">
                      <a16:colId xmlns:a16="http://schemas.microsoft.com/office/drawing/2014/main" val="20005"/>
                    </a:ext>
                  </a:extLst>
                </a:gridCol>
                <a:gridCol w="586000">
                  <a:extLst>
                    <a:ext uri="{9D8B030D-6E8A-4147-A177-3AD203B41FA5}">
                      <a16:colId xmlns:a16="http://schemas.microsoft.com/office/drawing/2014/main" val="20006"/>
                    </a:ext>
                  </a:extLst>
                </a:gridCol>
                <a:gridCol w="586000">
                  <a:extLst>
                    <a:ext uri="{9D8B030D-6E8A-4147-A177-3AD203B41FA5}">
                      <a16:colId xmlns:a16="http://schemas.microsoft.com/office/drawing/2014/main" val="20007"/>
                    </a:ext>
                  </a:extLst>
                </a:gridCol>
                <a:gridCol w="586000">
                  <a:extLst>
                    <a:ext uri="{9D8B030D-6E8A-4147-A177-3AD203B41FA5}">
                      <a16:colId xmlns:a16="http://schemas.microsoft.com/office/drawing/2014/main" val="20008"/>
                    </a:ext>
                  </a:extLst>
                </a:gridCol>
              </a:tblGrid>
              <a:tr h="381000">
                <a:tc>
                  <a:txBody>
                    <a:bodyPr/>
                    <a:lstStyle/>
                    <a:p>
                      <a:pPr marL="0" lvl="0" indent="0" algn="ctr" rtl="0">
                        <a:spcBef>
                          <a:spcPts val="0"/>
                        </a:spcBef>
                        <a:spcAft>
                          <a:spcPts val="0"/>
                        </a:spcAft>
                        <a:buNone/>
                      </a:pPr>
                      <a:r>
                        <a:rPr lang="en-GB" sz="1800">
                          <a:latin typeface="Roboto Mono"/>
                          <a:ea typeface="Roboto Mono"/>
                          <a:cs typeface="Roboto Mono"/>
                          <a:sym typeface="Roboto Mono"/>
                        </a:rPr>
                        <a:t>1</a:t>
                      </a:r>
                      <a:endParaRPr sz="1800">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2</a:t>
                      </a:r>
                      <a:endParaRPr sz="1800">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3</a:t>
                      </a:r>
                      <a:endParaRPr sz="1800">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4</a:t>
                      </a:r>
                      <a:endParaRPr sz="1800">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5</a:t>
                      </a:r>
                      <a:endParaRPr sz="1800">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6</a:t>
                      </a:r>
                      <a:endParaRPr sz="1800">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7</a:t>
                      </a:r>
                      <a:endParaRPr sz="1800">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8</a:t>
                      </a:r>
                      <a:endParaRPr sz="1800">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9</a:t>
                      </a:r>
                      <a:endParaRPr sz="1800">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200" name="Google Shape;200;p24"/>
          <p:cNvGraphicFramePr/>
          <p:nvPr/>
        </p:nvGraphicFramePr>
        <p:xfrm>
          <a:off x="395988" y="3012838"/>
          <a:ext cx="5274000" cy="541650"/>
        </p:xfrm>
        <a:graphic>
          <a:graphicData uri="http://schemas.openxmlformats.org/drawingml/2006/table">
            <a:tbl>
              <a:tblPr>
                <a:noFill/>
                <a:tableStyleId>{0F574BAB-FD26-4CE6-82E9-0D5CEF09BBB7}</a:tableStyleId>
              </a:tblPr>
              <a:tblGrid>
                <a:gridCol w="586000">
                  <a:extLst>
                    <a:ext uri="{9D8B030D-6E8A-4147-A177-3AD203B41FA5}">
                      <a16:colId xmlns:a16="http://schemas.microsoft.com/office/drawing/2014/main" val="20000"/>
                    </a:ext>
                  </a:extLst>
                </a:gridCol>
                <a:gridCol w="586000">
                  <a:extLst>
                    <a:ext uri="{9D8B030D-6E8A-4147-A177-3AD203B41FA5}">
                      <a16:colId xmlns:a16="http://schemas.microsoft.com/office/drawing/2014/main" val="20001"/>
                    </a:ext>
                  </a:extLst>
                </a:gridCol>
                <a:gridCol w="586000">
                  <a:extLst>
                    <a:ext uri="{9D8B030D-6E8A-4147-A177-3AD203B41FA5}">
                      <a16:colId xmlns:a16="http://schemas.microsoft.com/office/drawing/2014/main" val="20002"/>
                    </a:ext>
                  </a:extLst>
                </a:gridCol>
                <a:gridCol w="586000">
                  <a:extLst>
                    <a:ext uri="{9D8B030D-6E8A-4147-A177-3AD203B41FA5}">
                      <a16:colId xmlns:a16="http://schemas.microsoft.com/office/drawing/2014/main" val="20003"/>
                    </a:ext>
                  </a:extLst>
                </a:gridCol>
                <a:gridCol w="586000">
                  <a:extLst>
                    <a:ext uri="{9D8B030D-6E8A-4147-A177-3AD203B41FA5}">
                      <a16:colId xmlns:a16="http://schemas.microsoft.com/office/drawing/2014/main" val="20004"/>
                    </a:ext>
                  </a:extLst>
                </a:gridCol>
                <a:gridCol w="586000">
                  <a:extLst>
                    <a:ext uri="{9D8B030D-6E8A-4147-A177-3AD203B41FA5}">
                      <a16:colId xmlns:a16="http://schemas.microsoft.com/office/drawing/2014/main" val="20005"/>
                    </a:ext>
                  </a:extLst>
                </a:gridCol>
                <a:gridCol w="586000">
                  <a:extLst>
                    <a:ext uri="{9D8B030D-6E8A-4147-A177-3AD203B41FA5}">
                      <a16:colId xmlns:a16="http://schemas.microsoft.com/office/drawing/2014/main" val="20006"/>
                    </a:ext>
                  </a:extLst>
                </a:gridCol>
                <a:gridCol w="586000">
                  <a:extLst>
                    <a:ext uri="{9D8B030D-6E8A-4147-A177-3AD203B41FA5}">
                      <a16:colId xmlns:a16="http://schemas.microsoft.com/office/drawing/2014/main" val="20007"/>
                    </a:ext>
                  </a:extLst>
                </a:gridCol>
                <a:gridCol w="586000">
                  <a:extLst>
                    <a:ext uri="{9D8B030D-6E8A-4147-A177-3AD203B41FA5}">
                      <a16:colId xmlns:a16="http://schemas.microsoft.com/office/drawing/2014/main" val="20008"/>
                    </a:ext>
                  </a:extLst>
                </a:gridCol>
              </a:tblGrid>
              <a:tr h="541650">
                <a:tc>
                  <a:txBody>
                    <a:bodyPr/>
                    <a:lstStyle/>
                    <a:p>
                      <a:pPr marL="0" lvl="0" indent="0" algn="ctr" rtl="0">
                        <a:spcBef>
                          <a:spcPts val="0"/>
                        </a:spcBef>
                        <a:spcAft>
                          <a:spcPts val="0"/>
                        </a:spcAft>
                        <a:buNone/>
                      </a:pPr>
                      <a:r>
                        <a:rPr lang="en-GB" sz="1800">
                          <a:latin typeface="Roboto Mono"/>
                          <a:ea typeface="Roboto Mono"/>
                          <a:cs typeface="Roboto Mono"/>
                          <a:sym typeface="Roboto Mono"/>
                        </a:rPr>
                        <a:t>1</a:t>
                      </a:r>
                      <a:endParaRPr sz="1800">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2</a:t>
                      </a:r>
                      <a:endParaRPr sz="1800">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3</a:t>
                      </a:r>
                      <a:endParaRPr sz="1800">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4</a:t>
                      </a:r>
                      <a:endParaRPr sz="1800">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5</a:t>
                      </a:r>
                      <a:endParaRPr sz="1800">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6</a:t>
                      </a:r>
                      <a:endParaRPr sz="1800">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7</a:t>
                      </a:r>
                      <a:endParaRPr sz="1800">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8</a:t>
                      </a:r>
                      <a:endParaRPr sz="1800">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a:latin typeface="Roboto Mono"/>
                          <a:ea typeface="Roboto Mono"/>
                          <a:cs typeface="Roboto Mono"/>
                          <a:sym typeface="Roboto Mono"/>
                        </a:rPr>
                        <a:t>9</a:t>
                      </a:r>
                      <a:endParaRPr sz="1800">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cxnSp>
        <p:nvCxnSpPr>
          <p:cNvPr id="201" name="Google Shape;201;p24"/>
          <p:cNvCxnSpPr/>
          <p:nvPr/>
        </p:nvCxnSpPr>
        <p:spPr>
          <a:xfrm>
            <a:off x="392375" y="3038500"/>
            <a:ext cx="5288400" cy="384900"/>
          </a:xfrm>
          <a:prstGeom prst="straightConnector1">
            <a:avLst/>
          </a:prstGeom>
          <a:noFill/>
          <a:ln w="28575" cap="flat" cmpd="sng">
            <a:solidFill>
              <a:schemeClr val="accent1"/>
            </a:solidFill>
            <a:prstDash val="solid"/>
            <a:round/>
            <a:headEnd type="none" w="med" len="med"/>
            <a:tailEnd type="none" w="med" len="med"/>
          </a:ln>
        </p:spPr>
      </p:cxnSp>
      <p:cxnSp>
        <p:nvCxnSpPr>
          <p:cNvPr id="202" name="Google Shape;202;p24"/>
          <p:cNvCxnSpPr/>
          <p:nvPr/>
        </p:nvCxnSpPr>
        <p:spPr>
          <a:xfrm rot="10800000" flipH="1">
            <a:off x="381200" y="3043875"/>
            <a:ext cx="5305200" cy="368400"/>
          </a:xfrm>
          <a:prstGeom prst="straightConnector1">
            <a:avLst/>
          </a:prstGeom>
          <a:noFill/>
          <a:ln w="28575" cap="flat" cmpd="sng">
            <a:solidFill>
              <a:schemeClr val="accent1"/>
            </a:solidFill>
            <a:prstDash val="solid"/>
            <a:round/>
            <a:headEnd type="none" w="med" len="med"/>
            <a:tailEnd type="none" w="med" len="med"/>
          </a:ln>
        </p:spPr>
      </p:cxnSp>
      <p:graphicFrame>
        <p:nvGraphicFramePr>
          <p:cNvPr id="203" name="Google Shape;203;p24"/>
          <p:cNvGraphicFramePr/>
          <p:nvPr/>
        </p:nvGraphicFramePr>
        <p:xfrm>
          <a:off x="395988" y="3018075"/>
          <a:ext cx="5274000" cy="457170"/>
        </p:xfrm>
        <a:graphic>
          <a:graphicData uri="http://schemas.openxmlformats.org/drawingml/2006/table">
            <a:tbl>
              <a:tblPr>
                <a:noFill/>
                <a:tableStyleId>{0F574BAB-FD26-4CE6-82E9-0D5CEF09BBB7}</a:tableStyleId>
              </a:tblPr>
              <a:tblGrid>
                <a:gridCol w="586000">
                  <a:extLst>
                    <a:ext uri="{9D8B030D-6E8A-4147-A177-3AD203B41FA5}">
                      <a16:colId xmlns:a16="http://schemas.microsoft.com/office/drawing/2014/main" val="20000"/>
                    </a:ext>
                  </a:extLst>
                </a:gridCol>
                <a:gridCol w="586000">
                  <a:extLst>
                    <a:ext uri="{9D8B030D-6E8A-4147-A177-3AD203B41FA5}">
                      <a16:colId xmlns:a16="http://schemas.microsoft.com/office/drawing/2014/main" val="20001"/>
                    </a:ext>
                  </a:extLst>
                </a:gridCol>
                <a:gridCol w="586000">
                  <a:extLst>
                    <a:ext uri="{9D8B030D-6E8A-4147-A177-3AD203B41FA5}">
                      <a16:colId xmlns:a16="http://schemas.microsoft.com/office/drawing/2014/main" val="20002"/>
                    </a:ext>
                  </a:extLst>
                </a:gridCol>
                <a:gridCol w="586000">
                  <a:extLst>
                    <a:ext uri="{9D8B030D-6E8A-4147-A177-3AD203B41FA5}">
                      <a16:colId xmlns:a16="http://schemas.microsoft.com/office/drawing/2014/main" val="20003"/>
                    </a:ext>
                  </a:extLst>
                </a:gridCol>
                <a:gridCol w="586000">
                  <a:extLst>
                    <a:ext uri="{9D8B030D-6E8A-4147-A177-3AD203B41FA5}">
                      <a16:colId xmlns:a16="http://schemas.microsoft.com/office/drawing/2014/main" val="20004"/>
                    </a:ext>
                  </a:extLst>
                </a:gridCol>
                <a:gridCol w="586000">
                  <a:extLst>
                    <a:ext uri="{9D8B030D-6E8A-4147-A177-3AD203B41FA5}">
                      <a16:colId xmlns:a16="http://schemas.microsoft.com/office/drawing/2014/main" val="20005"/>
                    </a:ext>
                  </a:extLst>
                </a:gridCol>
                <a:gridCol w="586000">
                  <a:extLst>
                    <a:ext uri="{9D8B030D-6E8A-4147-A177-3AD203B41FA5}">
                      <a16:colId xmlns:a16="http://schemas.microsoft.com/office/drawing/2014/main" val="20006"/>
                    </a:ext>
                  </a:extLst>
                </a:gridCol>
                <a:gridCol w="586000">
                  <a:extLst>
                    <a:ext uri="{9D8B030D-6E8A-4147-A177-3AD203B41FA5}">
                      <a16:colId xmlns:a16="http://schemas.microsoft.com/office/drawing/2014/main" val="20007"/>
                    </a:ext>
                  </a:extLst>
                </a:gridCol>
                <a:gridCol w="586000">
                  <a:extLst>
                    <a:ext uri="{9D8B030D-6E8A-4147-A177-3AD203B41FA5}">
                      <a16:colId xmlns:a16="http://schemas.microsoft.com/office/drawing/2014/main" val="20008"/>
                    </a:ext>
                  </a:extLst>
                </a:gridCol>
              </a:tblGrid>
              <a:tr h="381000">
                <a:tc>
                  <a:txBody>
                    <a:bodyPr/>
                    <a:lstStyle/>
                    <a:p>
                      <a:pPr marL="0" lvl="0" indent="0" algn="ctr" rtl="0">
                        <a:spcBef>
                          <a:spcPts val="0"/>
                        </a:spcBef>
                        <a:spcAft>
                          <a:spcPts val="0"/>
                        </a:spcAft>
                        <a:buNone/>
                      </a:pPr>
                      <a:r>
                        <a:rPr lang="en-GB" sz="1800" b="1">
                          <a:latin typeface="Roboto Mono"/>
                          <a:ea typeface="Roboto Mono"/>
                          <a:cs typeface="Roboto Mono"/>
                          <a:sym typeface="Roboto Mono"/>
                        </a:rPr>
                        <a:t>0</a:t>
                      </a:r>
                      <a:endParaRPr sz="1800" b="1">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b="1">
                          <a:latin typeface="Roboto Mono"/>
                          <a:ea typeface="Roboto Mono"/>
                          <a:cs typeface="Roboto Mono"/>
                          <a:sym typeface="Roboto Mono"/>
                        </a:rPr>
                        <a:t>1</a:t>
                      </a:r>
                      <a:endParaRPr sz="1800" b="1">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b="1">
                          <a:latin typeface="Roboto Mono"/>
                          <a:ea typeface="Roboto Mono"/>
                          <a:cs typeface="Roboto Mono"/>
                          <a:sym typeface="Roboto Mono"/>
                        </a:rPr>
                        <a:t>2</a:t>
                      </a:r>
                      <a:endParaRPr sz="1800" b="1">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b="1">
                          <a:latin typeface="Roboto Mono"/>
                          <a:ea typeface="Roboto Mono"/>
                          <a:cs typeface="Roboto Mono"/>
                          <a:sym typeface="Roboto Mono"/>
                        </a:rPr>
                        <a:t>3</a:t>
                      </a:r>
                      <a:endParaRPr sz="1800" b="1">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b="1">
                          <a:latin typeface="Roboto Mono"/>
                          <a:ea typeface="Roboto Mono"/>
                          <a:cs typeface="Roboto Mono"/>
                          <a:sym typeface="Roboto Mono"/>
                        </a:rPr>
                        <a:t>4</a:t>
                      </a:r>
                      <a:endParaRPr sz="1800" b="1">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b="1">
                          <a:latin typeface="Roboto Mono"/>
                          <a:ea typeface="Roboto Mono"/>
                          <a:cs typeface="Roboto Mono"/>
                          <a:sym typeface="Roboto Mono"/>
                        </a:rPr>
                        <a:t>5</a:t>
                      </a:r>
                      <a:endParaRPr sz="1800" b="1">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b="1">
                          <a:latin typeface="Roboto Mono"/>
                          <a:ea typeface="Roboto Mono"/>
                          <a:cs typeface="Roboto Mono"/>
                          <a:sym typeface="Roboto Mono"/>
                        </a:rPr>
                        <a:t>6</a:t>
                      </a:r>
                      <a:endParaRPr sz="1800" b="1">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b="1">
                          <a:latin typeface="Roboto Mono"/>
                          <a:ea typeface="Roboto Mono"/>
                          <a:cs typeface="Roboto Mono"/>
                          <a:sym typeface="Roboto Mono"/>
                        </a:rPr>
                        <a:t>7</a:t>
                      </a:r>
                      <a:endParaRPr sz="1800" b="1">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sz="1800" b="1" dirty="0">
                          <a:latin typeface="Roboto Mono"/>
                          <a:ea typeface="Roboto Mono"/>
                          <a:cs typeface="Roboto Mono"/>
                          <a:sym typeface="Roboto Mono"/>
                        </a:rPr>
                        <a:t>8</a:t>
                      </a:r>
                      <a:endParaRPr sz="1800" b="1" dirty="0">
                        <a:latin typeface="Roboto Mono"/>
                        <a:ea typeface="Roboto Mono"/>
                        <a:cs typeface="Roboto Mono"/>
                        <a:sym typeface="Roboto Mono"/>
                      </a:endParaRPr>
                    </a:p>
                  </a:txBody>
                  <a:tcPr marL="91425" marR="91425" marT="91425" marB="91425">
                    <a:lnL w="28575" cap="flat" cmpd="sng">
                      <a:solidFill>
                        <a:schemeClr val="dk2">
                          <a:alpha val="0"/>
                        </a:schemeClr>
                      </a:solidFill>
                      <a:prstDash val="solid"/>
                      <a:round/>
                      <a:headEnd type="none" w="sm" len="sm"/>
                      <a:tailEnd type="none" w="sm" len="sm"/>
                    </a:lnL>
                    <a:lnR w="28575" cap="flat" cmpd="sng">
                      <a:solidFill>
                        <a:schemeClr val="dk2">
                          <a:alpha val="0"/>
                        </a:schemeClr>
                      </a:solidFill>
                      <a:prstDash val="solid"/>
                      <a:round/>
                      <a:headEnd type="none" w="sm" len="sm"/>
                      <a:tailEnd type="none" w="sm" len="sm"/>
                    </a:lnR>
                    <a:lnT w="28575" cap="flat" cmpd="sng">
                      <a:solidFill>
                        <a:schemeClr val="dk2">
                          <a:alpha val="0"/>
                        </a:schemeClr>
                      </a:solidFill>
                      <a:prstDash val="solid"/>
                      <a:round/>
                      <a:headEnd type="none" w="sm" len="sm"/>
                      <a:tailEnd type="none" w="sm" len="sm"/>
                    </a:lnT>
                    <a:lnB w="28575" cap="flat" cmpd="sng">
                      <a:solidFill>
                        <a:schemeClr val="dk2">
                          <a:alpha val="0"/>
                        </a:scheme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204" name="Google Shape;204;p24"/>
          <p:cNvSpPr txBox="1"/>
          <p:nvPr/>
        </p:nvSpPr>
        <p:spPr>
          <a:xfrm>
            <a:off x="2090238" y="3412276"/>
            <a:ext cx="1885500" cy="604800"/>
          </a:xfrm>
          <a:prstGeom prst="rect">
            <a:avLst/>
          </a:prstGeom>
          <a:noFill/>
          <a:ln>
            <a:noFill/>
          </a:ln>
        </p:spPr>
        <p:txBody>
          <a:bodyPr spcFirstLastPara="1" wrap="square" lIns="91425" tIns="91425" rIns="91425" bIns="91425" anchor="t" anchorCtr="0">
            <a:spAutoFit/>
          </a:bodyPr>
          <a:lstStyle/>
          <a:p>
            <a:pPr marL="0" lvl="0" indent="0" algn="ctr" rtl="0">
              <a:lnSpc>
                <a:spcPct val="70000"/>
              </a:lnSpc>
              <a:spcBef>
                <a:spcPts val="0"/>
              </a:spcBef>
              <a:spcAft>
                <a:spcPts val="0"/>
              </a:spcAft>
              <a:buNone/>
            </a:pPr>
            <a:r>
              <a:rPr lang="en-GB" sz="2100" dirty="0">
                <a:solidFill>
                  <a:schemeClr val="dk1"/>
                </a:solidFill>
                <a:latin typeface="Roboto"/>
                <a:ea typeface="Roboto"/>
                <a:cs typeface="Roboto"/>
                <a:sym typeface="Roboto"/>
              </a:rPr>
              <a:t>⬇</a:t>
            </a:r>
            <a:endParaRPr sz="2100" dirty="0">
              <a:solidFill>
                <a:schemeClr val="dk1"/>
              </a:solidFill>
              <a:latin typeface="Roboto"/>
              <a:ea typeface="Roboto"/>
              <a:cs typeface="Roboto"/>
              <a:sym typeface="Roboto"/>
            </a:endParaRPr>
          </a:p>
          <a:p>
            <a:pPr marL="0" lvl="0" indent="0" algn="ctr" rtl="0">
              <a:lnSpc>
                <a:spcPct val="70000"/>
              </a:lnSpc>
              <a:spcBef>
                <a:spcPts val="0"/>
              </a:spcBef>
              <a:spcAft>
                <a:spcPts val="0"/>
              </a:spcAft>
              <a:buNone/>
            </a:pPr>
            <a:r>
              <a:rPr lang="en-GB" sz="1800" dirty="0">
                <a:solidFill>
                  <a:schemeClr val="dk1"/>
                </a:solidFill>
                <a:latin typeface="Roboto"/>
                <a:ea typeface="Roboto"/>
                <a:cs typeface="Roboto"/>
                <a:sym typeface="Roboto"/>
              </a:rPr>
              <a:t>index</a:t>
            </a:r>
            <a:endParaRPr sz="1800" dirty="0">
              <a:solidFill>
                <a:schemeClr val="dk1"/>
              </a:solidFill>
              <a:latin typeface="Roboto"/>
              <a:ea typeface="Roboto"/>
              <a:cs typeface="Roboto"/>
              <a:sym typeface="Roboto"/>
            </a:endParaRPr>
          </a:p>
        </p:txBody>
      </p:sp>
      <p:grpSp>
        <p:nvGrpSpPr>
          <p:cNvPr id="205" name="Google Shape;205;p24"/>
          <p:cNvGrpSpPr/>
          <p:nvPr/>
        </p:nvGrpSpPr>
        <p:grpSpPr>
          <a:xfrm>
            <a:off x="6325537" y="1866750"/>
            <a:ext cx="2836500" cy="1106700"/>
            <a:chOff x="6320275" y="3491175"/>
            <a:chExt cx="2836500" cy="1106700"/>
          </a:xfrm>
        </p:grpSpPr>
        <p:sp>
          <p:nvSpPr>
            <p:cNvPr id="206" name="Google Shape;206;p24"/>
            <p:cNvSpPr txBox="1"/>
            <p:nvPr/>
          </p:nvSpPr>
          <p:spPr>
            <a:xfrm>
              <a:off x="6356275" y="3491175"/>
              <a:ext cx="2800500" cy="1106700"/>
            </a:xfrm>
            <a:prstGeom prst="rect">
              <a:avLst/>
            </a:prstGeom>
            <a:noFill/>
            <a:ln>
              <a:noFill/>
            </a:ln>
          </p:spPr>
          <p:txBody>
            <a:bodyPr spcFirstLastPara="1" wrap="square" lIns="540000" tIns="90000" rIns="91425" bIns="91425" anchor="t" anchorCtr="0">
              <a:spAutoFit/>
            </a:bodyPr>
            <a:lstStyle/>
            <a:p>
              <a:pPr marL="0" lvl="0" indent="0" algn="l" rtl="0">
                <a:spcBef>
                  <a:spcPts val="0"/>
                </a:spcBef>
                <a:spcAft>
                  <a:spcPts val="0"/>
                </a:spcAft>
                <a:buNone/>
              </a:pPr>
              <a:r>
                <a:rPr lang="en-GB" sz="1200">
                  <a:solidFill>
                    <a:schemeClr val="dk2"/>
                  </a:solidFill>
                  <a:latin typeface="Roboto"/>
                  <a:ea typeface="Roboto"/>
                  <a:cs typeface="Roboto"/>
                  <a:sym typeface="Roboto"/>
                </a:rPr>
                <a:t>In some language once the length of the array is defined it cannot be changed, i.e. you cannot add more values than you initially allowed space for</a:t>
              </a:r>
              <a:endParaRPr sz="1200">
                <a:solidFill>
                  <a:schemeClr val="dk2"/>
                </a:solidFill>
                <a:latin typeface="Roboto"/>
                <a:ea typeface="Roboto"/>
                <a:cs typeface="Roboto"/>
                <a:sym typeface="Roboto"/>
              </a:endParaRPr>
            </a:p>
          </p:txBody>
        </p:sp>
        <p:pic>
          <p:nvPicPr>
            <p:cNvPr id="207" name="Google Shape;207;p24" title="info.png"/>
            <p:cNvPicPr preferRelativeResize="0"/>
            <p:nvPr/>
          </p:nvPicPr>
          <p:blipFill>
            <a:blip r:embed="rId4">
              <a:alphaModFix/>
            </a:blip>
            <a:stretch>
              <a:fillRect/>
            </a:stretch>
          </p:blipFill>
          <p:spPr>
            <a:xfrm>
              <a:off x="6479263" y="3674475"/>
              <a:ext cx="270001" cy="270001"/>
            </a:xfrm>
            <a:prstGeom prst="rect">
              <a:avLst/>
            </a:prstGeom>
            <a:noFill/>
            <a:ln>
              <a:noFill/>
            </a:ln>
          </p:spPr>
        </p:pic>
        <p:sp>
          <p:nvSpPr>
            <p:cNvPr id="208" name="Google Shape;208;p24"/>
            <p:cNvSpPr/>
            <p:nvPr/>
          </p:nvSpPr>
          <p:spPr>
            <a:xfrm flipH="1">
              <a:off x="6320275" y="3491175"/>
              <a:ext cx="36000" cy="1106700"/>
            </a:xfrm>
            <a:prstGeom prst="rect">
              <a:avLst/>
            </a:prstGeom>
            <a:solidFill>
              <a:srgbClr val="666666"/>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grpSp>
      <p:grpSp>
        <p:nvGrpSpPr>
          <p:cNvPr id="209" name="Google Shape;209;p24"/>
          <p:cNvGrpSpPr/>
          <p:nvPr/>
        </p:nvGrpSpPr>
        <p:grpSpPr>
          <a:xfrm>
            <a:off x="6325537" y="4125725"/>
            <a:ext cx="2836488" cy="563400"/>
            <a:chOff x="6320287" y="3491175"/>
            <a:chExt cx="2836488" cy="563400"/>
          </a:xfrm>
        </p:grpSpPr>
        <p:sp>
          <p:nvSpPr>
            <p:cNvPr id="210" name="Google Shape;210;p24"/>
            <p:cNvSpPr txBox="1"/>
            <p:nvPr/>
          </p:nvSpPr>
          <p:spPr>
            <a:xfrm>
              <a:off x="6356275" y="3491175"/>
              <a:ext cx="2800500" cy="552600"/>
            </a:xfrm>
            <a:prstGeom prst="rect">
              <a:avLst/>
            </a:prstGeom>
            <a:noFill/>
            <a:ln>
              <a:noFill/>
            </a:ln>
          </p:spPr>
          <p:txBody>
            <a:bodyPr spcFirstLastPara="1" wrap="square" lIns="540000" tIns="90000" rIns="91425" bIns="91425" anchor="t" anchorCtr="0">
              <a:spAutoFit/>
            </a:bodyPr>
            <a:lstStyle/>
            <a:p>
              <a:pPr marL="0" lvl="0" indent="0" algn="l" rtl="0">
                <a:spcBef>
                  <a:spcPts val="0"/>
                </a:spcBef>
                <a:spcAft>
                  <a:spcPts val="0"/>
                </a:spcAft>
                <a:buNone/>
              </a:pPr>
              <a:r>
                <a:rPr lang="en-GB" sz="1200">
                  <a:solidFill>
                    <a:schemeClr val="dk2"/>
                  </a:solidFill>
                  <a:latin typeface="Roboto"/>
                  <a:ea typeface="Roboto"/>
                  <a:cs typeface="Roboto"/>
                  <a:sym typeface="Roboto"/>
                </a:rPr>
                <a:t>Some definition allow for values to be of different types</a:t>
              </a:r>
              <a:endParaRPr sz="1200">
                <a:solidFill>
                  <a:schemeClr val="dk2"/>
                </a:solidFill>
                <a:latin typeface="Roboto"/>
                <a:ea typeface="Roboto"/>
                <a:cs typeface="Roboto"/>
                <a:sym typeface="Roboto"/>
              </a:endParaRPr>
            </a:p>
          </p:txBody>
        </p:sp>
        <p:pic>
          <p:nvPicPr>
            <p:cNvPr id="211" name="Google Shape;211;p24" title="info.png"/>
            <p:cNvPicPr preferRelativeResize="0"/>
            <p:nvPr/>
          </p:nvPicPr>
          <p:blipFill>
            <a:blip r:embed="rId4">
              <a:alphaModFix/>
            </a:blip>
            <a:stretch>
              <a:fillRect/>
            </a:stretch>
          </p:blipFill>
          <p:spPr>
            <a:xfrm>
              <a:off x="6479263" y="3674475"/>
              <a:ext cx="270001" cy="270001"/>
            </a:xfrm>
            <a:prstGeom prst="rect">
              <a:avLst/>
            </a:prstGeom>
            <a:noFill/>
            <a:ln>
              <a:noFill/>
            </a:ln>
          </p:spPr>
        </p:pic>
        <p:sp>
          <p:nvSpPr>
            <p:cNvPr id="212" name="Google Shape;212;p24"/>
            <p:cNvSpPr/>
            <p:nvPr/>
          </p:nvSpPr>
          <p:spPr>
            <a:xfrm flipH="1">
              <a:off x="6320287" y="3491175"/>
              <a:ext cx="36000" cy="563400"/>
            </a:xfrm>
            <a:prstGeom prst="rect">
              <a:avLst/>
            </a:prstGeom>
            <a:solidFill>
              <a:srgbClr val="666666"/>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grpSp>
      <p:sp>
        <p:nvSpPr>
          <p:cNvPr id="213" name="Google Shape;213;p24"/>
          <p:cNvSpPr txBox="1"/>
          <p:nvPr/>
        </p:nvSpPr>
        <p:spPr>
          <a:xfrm>
            <a:off x="0" y="3554488"/>
            <a:ext cx="6199800" cy="338700"/>
          </a:xfrm>
          <a:prstGeom prst="rect">
            <a:avLst/>
          </a:prstGeom>
          <a:noFill/>
          <a:ln>
            <a:noFill/>
          </a:ln>
        </p:spPr>
        <p:txBody>
          <a:bodyPr spcFirstLastPara="1" wrap="square" lIns="396000" tIns="91425" rIns="91425" bIns="0" anchor="t" anchorCtr="0">
            <a:spAutoFit/>
          </a:bodyPr>
          <a:lstStyle/>
          <a:p>
            <a:pPr marL="0" lvl="0" indent="0" algn="l" rtl="0">
              <a:spcBef>
                <a:spcPts val="0"/>
              </a:spcBef>
              <a:spcAft>
                <a:spcPts val="0"/>
              </a:spcAft>
              <a:buNone/>
            </a:pPr>
            <a:r>
              <a:rPr lang="en-GB" sz="1600">
                <a:solidFill>
                  <a:schemeClr val="dk1"/>
                </a:solidFill>
                <a:latin typeface="Roboto Mono"/>
                <a:ea typeface="Roboto Mono"/>
                <a:cs typeface="Roboto Mono"/>
                <a:sym typeface="Roboto Mono"/>
              </a:rPr>
              <a:t>[“a”, “b”, “c”, “d”, “e”, “f”, “g”, “h”, “i”]</a:t>
            </a:r>
            <a:endParaRPr sz="1600" b="1">
              <a:solidFill>
                <a:schemeClr val="dk1"/>
              </a:solidFill>
              <a:latin typeface="Roboto Mono"/>
              <a:ea typeface="Roboto Mono"/>
              <a:cs typeface="Roboto Mono"/>
              <a:sym typeface="Roboto Mono"/>
            </a:endParaRPr>
          </a:p>
        </p:txBody>
      </p:sp>
      <p:sp>
        <p:nvSpPr>
          <p:cNvPr id="214" name="Google Shape;214;p24"/>
          <p:cNvSpPr txBox="1"/>
          <p:nvPr/>
        </p:nvSpPr>
        <p:spPr>
          <a:xfrm>
            <a:off x="0" y="3902100"/>
            <a:ext cx="6199800" cy="338700"/>
          </a:xfrm>
          <a:prstGeom prst="rect">
            <a:avLst/>
          </a:prstGeom>
          <a:noFill/>
          <a:ln>
            <a:noFill/>
          </a:ln>
        </p:spPr>
        <p:txBody>
          <a:bodyPr spcFirstLastPara="1" wrap="square" lIns="396000" tIns="91425" rIns="91425" bIns="0" anchor="t" anchorCtr="0">
            <a:spAutoFit/>
          </a:bodyPr>
          <a:lstStyle/>
          <a:p>
            <a:pPr marL="0" lvl="0" indent="0" algn="l" rtl="0">
              <a:spcBef>
                <a:spcPts val="0"/>
              </a:spcBef>
              <a:spcAft>
                <a:spcPts val="0"/>
              </a:spcAft>
              <a:buNone/>
            </a:pPr>
            <a:r>
              <a:rPr lang="en-GB" sz="1600">
                <a:solidFill>
                  <a:schemeClr val="dk1"/>
                </a:solidFill>
                <a:latin typeface="Roboto Mono"/>
                <a:ea typeface="Roboto Mono"/>
                <a:cs typeface="Roboto Mono"/>
                <a:sym typeface="Roboto Mono"/>
              </a:rPr>
              <a:t>[1,4,7,10,16,11,5]</a:t>
            </a:r>
            <a:endParaRPr sz="1600" b="1">
              <a:solidFill>
                <a:schemeClr val="dk1"/>
              </a:solidFill>
              <a:latin typeface="Roboto Mono"/>
              <a:ea typeface="Roboto Mono"/>
              <a:cs typeface="Roboto Mono"/>
              <a:sym typeface="Roboto Mono"/>
            </a:endParaRPr>
          </a:p>
        </p:txBody>
      </p:sp>
      <p:sp>
        <p:nvSpPr>
          <p:cNvPr id="215" name="Google Shape;215;p24"/>
          <p:cNvSpPr txBox="1"/>
          <p:nvPr/>
        </p:nvSpPr>
        <p:spPr>
          <a:xfrm>
            <a:off x="0" y="4238075"/>
            <a:ext cx="6199800" cy="338700"/>
          </a:xfrm>
          <a:prstGeom prst="rect">
            <a:avLst/>
          </a:prstGeom>
          <a:noFill/>
          <a:ln>
            <a:noFill/>
          </a:ln>
        </p:spPr>
        <p:txBody>
          <a:bodyPr spcFirstLastPara="1" wrap="square" lIns="396000" tIns="91425" rIns="91425" bIns="0" anchor="t" anchorCtr="0">
            <a:spAutoFit/>
          </a:bodyPr>
          <a:lstStyle/>
          <a:p>
            <a:pPr marL="0" lvl="0" indent="0" algn="l" rtl="0">
              <a:spcBef>
                <a:spcPts val="0"/>
              </a:spcBef>
              <a:spcAft>
                <a:spcPts val="0"/>
              </a:spcAft>
              <a:buNone/>
            </a:pPr>
            <a:r>
              <a:rPr lang="en-GB" sz="1600">
                <a:solidFill>
                  <a:schemeClr val="dk1"/>
                </a:solidFill>
                <a:latin typeface="Roboto Mono"/>
                <a:ea typeface="Roboto Mono"/>
                <a:cs typeface="Roboto Mono"/>
                <a:sym typeface="Roboto Mono"/>
              </a:rPr>
              <a:t>[“Susi”, “Fran”, 15, “Ann”, 10.5, -9]</a:t>
            </a:r>
            <a:endParaRPr sz="1600" b="1">
              <a:solidFill>
                <a:schemeClr val="dk1"/>
              </a:solidFill>
              <a:latin typeface="Roboto Mono"/>
              <a:ea typeface="Roboto Mono"/>
              <a:cs typeface="Roboto Mono"/>
              <a:sym typeface="Roboto Mono"/>
            </a:endParaRPr>
          </a:p>
        </p:txBody>
      </p:sp>
      <p:grpSp>
        <p:nvGrpSpPr>
          <p:cNvPr id="216" name="Google Shape;216;p24"/>
          <p:cNvGrpSpPr/>
          <p:nvPr/>
        </p:nvGrpSpPr>
        <p:grpSpPr>
          <a:xfrm>
            <a:off x="6325538" y="3155787"/>
            <a:ext cx="2836487" cy="737408"/>
            <a:chOff x="6320288" y="3491175"/>
            <a:chExt cx="2836487" cy="737408"/>
          </a:xfrm>
        </p:grpSpPr>
        <p:sp>
          <p:nvSpPr>
            <p:cNvPr id="217" name="Google Shape;217;p24"/>
            <p:cNvSpPr txBox="1"/>
            <p:nvPr/>
          </p:nvSpPr>
          <p:spPr>
            <a:xfrm>
              <a:off x="6356275" y="3491175"/>
              <a:ext cx="2800500" cy="737195"/>
            </a:xfrm>
            <a:prstGeom prst="rect">
              <a:avLst/>
            </a:prstGeom>
            <a:noFill/>
            <a:ln>
              <a:noFill/>
            </a:ln>
          </p:spPr>
          <p:txBody>
            <a:bodyPr spcFirstLastPara="1" wrap="square" lIns="540000" tIns="90000" rIns="91425" bIns="91425" anchor="t" anchorCtr="0">
              <a:spAutoFit/>
            </a:bodyPr>
            <a:lstStyle/>
            <a:p>
              <a:pPr marL="0" lvl="0" indent="0" algn="l" rtl="0">
                <a:spcBef>
                  <a:spcPts val="0"/>
                </a:spcBef>
                <a:spcAft>
                  <a:spcPts val="0"/>
                </a:spcAft>
                <a:buNone/>
              </a:pPr>
              <a:r>
                <a:rPr lang="en-GB" sz="1200" dirty="0">
                  <a:solidFill>
                    <a:schemeClr val="dk2"/>
                  </a:solidFill>
                  <a:latin typeface="Roboto"/>
                  <a:ea typeface="Roboto"/>
                  <a:cs typeface="Roboto"/>
                  <a:sym typeface="Roboto"/>
                </a:rPr>
                <a:t>Closing the gap would require  reassigning all following values to a different index</a:t>
              </a:r>
            </a:p>
          </p:txBody>
        </p:sp>
        <p:pic>
          <p:nvPicPr>
            <p:cNvPr id="218" name="Google Shape;218;p24" title="info.png"/>
            <p:cNvPicPr preferRelativeResize="0"/>
            <p:nvPr/>
          </p:nvPicPr>
          <p:blipFill>
            <a:blip r:embed="rId4">
              <a:alphaModFix/>
            </a:blip>
            <a:stretch>
              <a:fillRect/>
            </a:stretch>
          </p:blipFill>
          <p:spPr>
            <a:xfrm>
              <a:off x="6479263" y="3674475"/>
              <a:ext cx="270001" cy="270001"/>
            </a:xfrm>
            <a:prstGeom prst="rect">
              <a:avLst/>
            </a:prstGeom>
            <a:noFill/>
            <a:ln>
              <a:noFill/>
            </a:ln>
          </p:spPr>
        </p:pic>
        <p:sp>
          <p:nvSpPr>
            <p:cNvPr id="219" name="Google Shape;219;p24"/>
            <p:cNvSpPr/>
            <p:nvPr/>
          </p:nvSpPr>
          <p:spPr>
            <a:xfrm flipH="1">
              <a:off x="6320288" y="3491183"/>
              <a:ext cx="36000" cy="737400"/>
            </a:xfrm>
            <a:prstGeom prst="rect">
              <a:avLst/>
            </a:prstGeom>
            <a:solidFill>
              <a:srgbClr val="666666"/>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8"/>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197"/>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19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199"/>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20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0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200"/>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201"/>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202"/>
                                        </p:tgtEl>
                                        <p:attrNameLst>
                                          <p:attrName>style.visibility</p:attrName>
                                        </p:attrNameLst>
                                      </p:cBhvr>
                                      <p:to>
                                        <p:strVal val="hidden"/>
                                      </p:to>
                                    </p:set>
                                  </p:childTnLst>
                                </p:cTn>
                              </p:par>
                              <p:par>
                                <p:cTn id="45" presetID="1" presetClass="entr" presetSubtype="0" fill="hold" nodeType="withEffect">
                                  <p:stCondLst>
                                    <p:cond delay="0"/>
                                  </p:stCondLst>
                                  <p:childTnLst>
                                    <p:set>
                                      <p:cBhvr>
                                        <p:cTn id="46" dur="1" fill="hold">
                                          <p:stCondLst>
                                            <p:cond delay="0"/>
                                          </p:stCondLst>
                                        </p:cTn>
                                        <p:tgtEl>
                                          <p:spTgt spid="20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0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1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0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nodeType="clickEffect">
                                  <p:stCondLst>
                                    <p:cond delay="0"/>
                                  </p:stCondLst>
                                  <p:childTnLst>
                                    <p:set>
                                      <p:cBhvr>
                                        <p:cTn id="62" dur="1" fill="hold">
                                          <p:stCondLst>
                                            <p:cond delay="0"/>
                                          </p:stCondLst>
                                        </p:cTn>
                                        <p:tgtEl>
                                          <p:spTgt spid="204"/>
                                        </p:tgtEl>
                                        <p:attrNameLst>
                                          <p:attrName>style.visibility</p:attrName>
                                        </p:attrNameLst>
                                      </p:cBhvr>
                                      <p:to>
                                        <p:strVal val="hidden"/>
                                      </p:to>
                                    </p:set>
                                  </p:childTnLst>
                                </p:cTn>
                              </p:par>
                              <p:par>
                                <p:cTn id="63" presetID="1" presetClass="entr" presetSubtype="0" fill="hold" nodeType="withEffect">
                                  <p:stCondLst>
                                    <p:cond delay="0"/>
                                  </p:stCondLst>
                                  <p:childTnLst>
                                    <p:set>
                                      <p:cBhvr>
                                        <p:cTn id="64" dur="1" fill="hold">
                                          <p:stCondLst>
                                            <p:cond delay="0"/>
                                          </p:stCondLst>
                                        </p:cTn>
                                        <p:tgtEl>
                                          <p:spTgt spid="21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14"/>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215"/>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2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grpSp>
        <p:nvGrpSpPr>
          <p:cNvPr id="224" name="Google Shape;224;p25"/>
          <p:cNvGrpSpPr/>
          <p:nvPr/>
        </p:nvGrpSpPr>
        <p:grpSpPr>
          <a:xfrm>
            <a:off x="1171804" y="3621700"/>
            <a:ext cx="2144225" cy="921313"/>
            <a:chOff x="2427775" y="3606250"/>
            <a:chExt cx="2144225" cy="921313"/>
          </a:xfrm>
        </p:grpSpPr>
        <p:sp>
          <p:nvSpPr>
            <p:cNvPr id="225" name="Google Shape;225;p25"/>
            <p:cNvSpPr/>
            <p:nvPr/>
          </p:nvSpPr>
          <p:spPr>
            <a:xfrm>
              <a:off x="2967775" y="3606250"/>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r>
                <a:rPr lang="en-GB" sz="1800">
                  <a:latin typeface="Roboto Mono"/>
                  <a:ea typeface="Roboto Mono"/>
                  <a:cs typeface="Roboto Mono"/>
                  <a:sym typeface="Roboto Mono"/>
                </a:rPr>
                <a:t>59</a:t>
              </a:r>
              <a:endParaRPr sz="1800">
                <a:latin typeface="Roboto Mono"/>
                <a:ea typeface="Roboto Mono"/>
                <a:cs typeface="Roboto Mono"/>
                <a:sym typeface="Roboto Mono"/>
              </a:endParaRPr>
            </a:p>
          </p:txBody>
        </p:sp>
        <p:sp>
          <p:nvSpPr>
            <p:cNvPr id="226" name="Google Shape;226;p25"/>
            <p:cNvSpPr/>
            <p:nvPr/>
          </p:nvSpPr>
          <p:spPr>
            <a:xfrm>
              <a:off x="3327775" y="3606250"/>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Clr>
                  <a:schemeClr val="dk1"/>
                </a:buClr>
                <a:buSzPts val="1100"/>
                <a:buFont typeface="Arial"/>
                <a:buNone/>
              </a:pPr>
              <a:r>
                <a:rPr lang="en-GB" sz="1800">
                  <a:solidFill>
                    <a:schemeClr val="dk1"/>
                  </a:solidFill>
                  <a:latin typeface="Roboto Mono"/>
                  <a:ea typeface="Roboto Mono"/>
                  <a:cs typeface="Roboto Mono"/>
                  <a:sym typeface="Roboto Mono"/>
                </a:rPr>
                <a:t>⏺</a:t>
              </a:r>
              <a:endParaRPr sz="1800">
                <a:latin typeface="Roboto Mono"/>
                <a:ea typeface="Roboto Mono"/>
                <a:cs typeface="Roboto Mono"/>
                <a:sym typeface="Roboto Mono"/>
              </a:endParaRPr>
            </a:p>
          </p:txBody>
        </p:sp>
        <p:sp>
          <p:nvSpPr>
            <p:cNvPr id="227" name="Google Shape;227;p25"/>
            <p:cNvSpPr/>
            <p:nvPr/>
          </p:nvSpPr>
          <p:spPr>
            <a:xfrm>
              <a:off x="2427775" y="4167563"/>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r>
                <a:rPr lang="en-GB" sz="1800">
                  <a:latin typeface="Roboto Mono"/>
                  <a:ea typeface="Roboto Mono"/>
                  <a:cs typeface="Roboto Mono"/>
                  <a:sym typeface="Roboto Mono"/>
                </a:rPr>
                <a:t>26</a:t>
              </a:r>
              <a:endParaRPr sz="1800">
                <a:latin typeface="Roboto Mono"/>
                <a:ea typeface="Roboto Mono"/>
                <a:cs typeface="Roboto Mono"/>
                <a:sym typeface="Roboto Mono"/>
              </a:endParaRPr>
            </a:p>
          </p:txBody>
        </p:sp>
        <p:sp>
          <p:nvSpPr>
            <p:cNvPr id="228" name="Google Shape;228;p25"/>
            <p:cNvSpPr/>
            <p:nvPr/>
          </p:nvSpPr>
          <p:spPr>
            <a:xfrm>
              <a:off x="2787775" y="4167563"/>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r>
                <a:rPr lang="en-GB" sz="1800">
                  <a:solidFill>
                    <a:schemeClr val="dk1"/>
                  </a:solidFill>
                  <a:latin typeface="Roboto Mono"/>
                  <a:ea typeface="Roboto Mono"/>
                  <a:cs typeface="Roboto Mono"/>
                  <a:sym typeface="Roboto Mono"/>
                </a:rPr>
                <a:t>⏺</a:t>
              </a:r>
              <a:endParaRPr sz="1800">
                <a:latin typeface="Roboto Mono"/>
                <a:ea typeface="Roboto Mono"/>
                <a:cs typeface="Roboto Mono"/>
                <a:sym typeface="Roboto Mono"/>
              </a:endParaRPr>
            </a:p>
          </p:txBody>
        </p:sp>
        <p:sp>
          <p:nvSpPr>
            <p:cNvPr id="229" name="Google Shape;229;p25"/>
            <p:cNvSpPr/>
            <p:nvPr/>
          </p:nvSpPr>
          <p:spPr>
            <a:xfrm>
              <a:off x="3147775" y="4167563"/>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endParaRPr sz="1800">
                <a:latin typeface="Roboto Mono"/>
                <a:ea typeface="Roboto Mono"/>
                <a:cs typeface="Roboto Mono"/>
                <a:sym typeface="Roboto Mono"/>
              </a:endParaRPr>
            </a:p>
          </p:txBody>
        </p:sp>
        <p:sp>
          <p:nvSpPr>
            <p:cNvPr id="230" name="Google Shape;230;p25"/>
            <p:cNvSpPr/>
            <p:nvPr/>
          </p:nvSpPr>
          <p:spPr>
            <a:xfrm>
              <a:off x="3507775" y="4167563"/>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r>
                <a:rPr lang="en-GB" sz="1800">
                  <a:latin typeface="Roboto Mono"/>
                  <a:ea typeface="Roboto Mono"/>
                  <a:cs typeface="Roboto Mono"/>
                  <a:sym typeface="Roboto Mono"/>
                </a:rPr>
                <a:t>18</a:t>
              </a:r>
              <a:endParaRPr sz="1800">
                <a:latin typeface="Roboto Mono"/>
                <a:ea typeface="Roboto Mono"/>
                <a:cs typeface="Roboto Mono"/>
                <a:sym typeface="Roboto Mono"/>
              </a:endParaRPr>
            </a:p>
          </p:txBody>
        </p:sp>
        <p:sp>
          <p:nvSpPr>
            <p:cNvPr id="231" name="Google Shape;231;p25"/>
            <p:cNvSpPr/>
            <p:nvPr/>
          </p:nvSpPr>
          <p:spPr>
            <a:xfrm>
              <a:off x="3867775" y="4167563"/>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r>
                <a:rPr lang="en-GB" sz="1800">
                  <a:solidFill>
                    <a:schemeClr val="dk1"/>
                  </a:solidFill>
                  <a:latin typeface="Roboto Mono"/>
                  <a:ea typeface="Roboto Mono"/>
                  <a:cs typeface="Roboto Mono"/>
                  <a:sym typeface="Roboto Mono"/>
                </a:rPr>
                <a:t>⏺</a:t>
              </a:r>
              <a:endParaRPr sz="1800">
                <a:latin typeface="Roboto Mono"/>
                <a:ea typeface="Roboto Mono"/>
                <a:cs typeface="Roboto Mono"/>
                <a:sym typeface="Roboto Mono"/>
              </a:endParaRPr>
            </a:p>
          </p:txBody>
        </p:sp>
        <p:cxnSp>
          <p:nvCxnSpPr>
            <p:cNvPr id="232" name="Google Shape;232;p25"/>
            <p:cNvCxnSpPr/>
            <p:nvPr/>
          </p:nvCxnSpPr>
          <p:spPr>
            <a:xfrm>
              <a:off x="4038600" y="4346063"/>
              <a:ext cx="533400" cy="1500"/>
            </a:xfrm>
            <a:prstGeom prst="straightConnector1">
              <a:avLst/>
            </a:prstGeom>
            <a:noFill/>
            <a:ln w="19050" cap="flat" cmpd="sng">
              <a:solidFill>
                <a:schemeClr val="dk1"/>
              </a:solidFill>
              <a:prstDash val="solid"/>
              <a:round/>
              <a:headEnd type="none" w="med" len="med"/>
              <a:tailEnd type="triangle" w="med" len="med"/>
            </a:ln>
          </p:spPr>
        </p:cxnSp>
        <p:cxnSp>
          <p:nvCxnSpPr>
            <p:cNvPr id="233" name="Google Shape;233;p25"/>
            <p:cNvCxnSpPr>
              <a:endCxn id="225" idx="2"/>
            </p:cNvCxnSpPr>
            <p:nvPr/>
          </p:nvCxnSpPr>
          <p:spPr>
            <a:xfrm rot="10800000" flipH="1">
              <a:off x="2972575" y="3966250"/>
              <a:ext cx="175200" cy="382500"/>
            </a:xfrm>
            <a:prstGeom prst="straightConnector1">
              <a:avLst/>
            </a:prstGeom>
            <a:noFill/>
            <a:ln w="19050" cap="flat" cmpd="sng">
              <a:solidFill>
                <a:schemeClr val="dk1"/>
              </a:solidFill>
              <a:prstDash val="solid"/>
              <a:round/>
              <a:headEnd type="none" w="med" len="med"/>
              <a:tailEnd type="triangle" w="med" len="med"/>
            </a:ln>
          </p:spPr>
        </p:cxnSp>
        <p:cxnSp>
          <p:nvCxnSpPr>
            <p:cNvPr id="234" name="Google Shape;234;p25"/>
            <p:cNvCxnSpPr>
              <a:endCxn id="230" idx="0"/>
            </p:cNvCxnSpPr>
            <p:nvPr/>
          </p:nvCxnSpPr>
          <p:spPr>
            <a:xfrm>
              <a:off x="3505375" y="3797063"/>
              <a:ext cx="182400" cy="370500"/>
            </a:xfrm>
            <a:prstGeom prst="straightConnector1">
              <a:avLst/>
            </a:prstGeom>
            <a:noFill/>
            <a:ln w="19050" cap="flat" cmpd="sng">
              <a:solidFill>
                <a:schemeClr val="dk1"/>
              </a:solidFill>
              <a:prstDash val="solid"/>
              <a:round/>
              <a:headEnd type="none" w="med" len="med"/>
              <a:tailEnd type="triangle" w="med" len="med"/>
            </a:ln>
          </p:spPr>
        </p:cxnSp>
      </p:grpSp>
      <p:grpSp>
        <p:nvGrpSpPr>
          <p:cNvPr id="235" name="Google Shape;235;p25"/>
          <p:cNvGrpSpPr/>
          <p:nvPr/>
        </p:nvGrpSpPr>
        <p:grpSpPr>
          <a:xfrm>
            <a:off x="1171800" y="3622627"/>
            <a:ext cx="2144225" cy="920386"/>
            <a:chOff x="397950" y="3607927"/>
            <a:chExt cx="2144225" cy="920386"/>
          </a:xfrm>
        </p:grpSpPr>
        <p:sp>
          <p:nvSpPr>
            <p:cNvPr id="236" name="Google Shape;236;p25"/>
            <p:cNvSpPr/>
            <p:nvPr/>
          </p:nvSpPr>
          <p:spPr>
            <a:xfrm>
              <a:off x="397950" y="4168313"/>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r>
                <a:rPr lang="en-GB" sz="1800">
                  <a:latin typeface="Roboto Mono"/>
                  <a:ea typeface="Roboto Mono"/>
                  <a:cs typeface="Roboto Mono"/>
                  <a:sym typeface="Roboto Mono"/>
                </a:rPr>
                <a:t>26</a:t>
              </a:r>
              <a:endParaRPr sz="1800">
                <a:latin typeface="Roboto Mono"/>
                <a:ea typeface="Roboto Mono"/>
                <a:cs typeface="Roboto Mono"/>
                <a:sym typeface="Roboto Mono"/>
              </a:endParaRPr>
            </a:p>
          </p:txBody>
        </p:sp>
        <p:sp>
          <p:nvSpPr>
            <p:cNvPr id="237" name="Google Shape;237;p25"/>
            <p:cNvSpPr/>
            <p:nvPr/>
          </p:nvSpPr>
          <p:spPr>
            <a:xfrm>
              <a:off x="757950" y="4168313"/>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r>
                <a:rPr lang="en-GB" sz="1800">
                  <a:solidFill>
                    <a:schemeClr val="dk1"/>
                  </a:solidFill>
                  <a:latin typeface="Roboto Mono"/>
                  <a:ea typeface="Roboto Mono"/>
                  <a:cs typeface="Roboto Mono"/>
                  <a:sym typeface="Roboto Mono"/>
                </a:rPr>
                <a:t>⏺</a:t>
              </a:r>
              <a:endParaRPr sz="1800">
                <a:latin typeface="Roboto Mono"/>
                <a:ea typeface="Roboto Mono"/>
                <a:cs typeface="Roboto Mono"/>
                <a:sym typeface="Roboto Mono"/>
              </a:endParaRPr>
            </a:p>
          </p:txBody>
        </p:sp>
        <p:sp>
          <p:nvSpPr>
            <p:cNvPr id="238" name="Google Shape;238;p25"/>
            <p:cNvSpPr/>
            <p:nvPr/>
          </p:nvSpPr>
          <p:spPr>
            <a:xfrm>
              <a:off x="1117950" y="4168313"/>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endParaRPr sz="1800">
                <a:latin typeface="Roboto Mono"/>
                <a:ea typeface="Roboto Mono"/>
                <a:cs typeface="Roboto Mono"/>
                <a:sym typeface="Roboto Mono"/>
              </a:endParaRPr>
            </a:p>
          </p:txBody>
        </p:sp>
        <p:sp>
          <p:nvSpPr>
            <p:cNvPr id="239" name="Google Shape;239;p25"/>
            <p:cNvSpPr/>
            <p:nvPr/>
          </p:nvSpPr>
          <p:spPr>
            <a:xfrm>
              <a:off x="1477950" y="4168313"/>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r>
                <a:rPr lang="en-GB" sz="1800">
                  <a:latin typeface="Roboto Mono"/>
                  <a:ea typeface="Roboto Mono"/>
                  <a:cs typeface="Roboto Mono"/>
                  <a:sym typeface="Roboto Mono"/>
                </a:rPr>
                <a:t>18</a:t>
              </a:r>
              <a:endParaRPr sz="1800">
                <a:latin typeface="Roboto Mono"/>
                <a:ea typeface="Roboto Mono"/>
                <a:cs typeface="Roboto Mono"/>
                <a:sym typeface="Roboto Mono"/>
              </a:endParaRPr>
            </a:p>
          </p:txBody>
        </p:sp>
        <p:sp>
          <p:nvSpPr>
            <p:cNvPr id="240" name="Google Shape;240;p25"/>
            <p:cNvSpPr/>
            <p:nvPr/>
          </p:nvSpPr>
          <p:spPr>
            <a:xfrm>
              <a:off x="1837950" y="4168313"/>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r>
                <a:rPr lang="en-GB" sz="1800">
                  <a:solidFill>
                    <a:schemeClr val="dk1"/>
                  </a:solidFill>
                  <a:latin typeface="Roboto Mono"/>
                  <a:ea typeface="Roboto Mono"/>
                  <a:cs typeface="Roboto Mono"/>
                  <a:sym typeface="Roboto Mono"/>
                </a:rPr>
                <a:t>⏺</a:t>
              </a:r>
              <a:endParaRPr sz="1800">
                <a:latin typeface="Roboto Mono"/>
                <a:ea typeface="Roboto Mono"/>
                <a:cs typeface="Roboto Mono"/>
                <a:sym typeface="Roboto Mono"/>
              </a:endParaRPr>
            </a:p>
          </p:txBody>
        </p:sp>
        <p:cxnSp>
          <p:nvCxnSpPr>
            <p:cNvPr id="241" name="Google Shape;241;p25"/>
            <p:cNvCxnSpPr/>
            <p:nvPr/>
          </p:nvCxnSpPr>
          <p:spPr>
            <a:xfrm>
              <a:off x="2008775" y="4346813"/>
              <a:ext cx="533400" cy="1500"/>
            </a:xfrm>
            <a:prstGeom prst="straightConnector1">
              <a:avLst/>
            </a:prstGeom>
            <a:noFill/>
            <a:ln w="19050" cap="flat" cmpd="sng">
              <a:solidFill>
                <a:schemeClr val="dk1"/>
              </a:solidFill>
              <a:prstDash val="solid"/>
              <a:round/>
              <a:headEnd type="none" w="med" len="med"/>
              <a:tailEnd type="triangle" w="med" len="med"/>
            </a:ln>
          </p:spPr>
        </p:cxnSp>
        <p:cxnSp>
          <p:nvCxnSpPr>
            <p:cNvPr id="242" name="Google Shape;242;p25"/>
            <p:cNvCxnSpPr>
              <a:endCxn id="239" idx="1"/>
            </p:cNvCxnSpPr>
            <p:nvPr/>
          </p:nvCxnSpPr>
          <p:spPr>
            <a:xfrm rot="10800000" flipH="1">
              <a:off x="942750" y="4348313"/>
              <a:ext cx="535200" cy="1200"/>
            </a:xfrm>
            <a:prstGeom prst="straightConnector1">
              <a:avLst/>
            </a:prstGeom>
            <a:noFill/>
            <a:ln w="19050" cap="flat" cmpd="sng">
              <a:solidFill>
                <a:schemeClr val="dk1"/>
              </a:solidFill>
              <a:prstDash val="solid"/>
              <a:round/>
              <a:headEnd type="none" w="med" len="med"/>
              <a:tailEnd type="triangle" w="med" len="med"/>
            </a:ln>
          </p:spPr>
        </p:cxnSp>
        <p:sp>
          <p:nvSpPr>
            <p:cNvPr id="243" name="Google Shape;243;p25"/>
            <p:cNvSpPr/>
            <p:nvPr/>
          </p:nvSpPr>
          <p:spPr>
            <a:xfrm>
              <a:off x="937950" y="3607927"/>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r>
                <a:rPr lang="en-GB" sz="1800">
                  <a:latin typeface="Roboto Mono"/>
                  <a:ea typeface="Roboto Mono"/>
                  <a:cs typeface="Roboto Mono"/>
                  <a:sym typeface="Roboto Mono"/>
                </a:rPr>
                <a:t>59</a:t>
              </a:r>
              <a:endParaRPr sz="1800">
                <a:latin typeface="Roboto Mono"/>
                <a:ea typeface="Roboto Mono"/>
                <a:cs typeface="Roboto Mono"/>
                <a:sym typeface="Roboto Mono"/>
              </a:endParaRPr>
            </a:p>
          </p:txBody>
        </p:sp>
        <p:sp>
          <p:nvSpPr>
            <p:cNvPr id="244" name="Google Shape;244;p25"/>
            <p:cNvSpPr/>
            <p:nvPr/>
          </p:nvSpPr>
          <p:spPr>
            <a:xfrm>
              <a:off x="1297950" y="3607927"/>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endParaRPr sz="1800">
                <a:latin typeface="Roboto Mono"/>
                <a:ea typeface="Roboto Mono"/>
                <a:cs typeface="Roboto Mono"/>
                <a:sym typeface="Roboto Mono"/>
              </a:endParaRPr>
            </a:p>
          </p:txBody>
        </p:sp>
      </p:grpSp>
      <p:sp>
        <p:nvSpPr>
          <p:cNvPr id="245" name="Google Shape;245;p25"/>
          <p:cNvSpPr txBox="1">
            <a:spLocks noGrp="1"/>
          </p:cNvSpPr>
          <p:nvPr>
            <p:ph type="title"/>
          </p:nvPr>
        </p:nvSpPr>
        <p:spPr>
          <a:xfrm>
            <a:off x="0" y="703675"/>
            <a:ext cx="5670000" cy="486000"/>
          </a:xfrm>
          <a:prstGeom prst="rect">
            <a:avLst/>
          </a:prstGeom>
        </p:spPr>
        <p:txBody>
          <a:bodyPr spcFirstLastPara="1" wrap="square" lIns="396000" tIns="91425" rIns="91425" bIns="91425" anchor="ctr" anchorCtr="0">
            <a:normAutofit fontScale="90000"/>
          </a:bodyPr>
          <a:lstStyle/>
          <a:p>
            <a:pPr marL="0" lvl="0" indent="0" algn="l" rtl="0">
              <a:spcBef>
                <a:spcPts val="0"/>
              </a:spcBef>
              <a:spcAft>
                <a:spcPts val="0"/>
              </a:spcAft>
              <a:buNone/>
            </a:pPr>
            <a:r>
              <a:rPr lang="en-GB"/>
              <a:t>LIST OR LINKED LIST</a:t>
            </a:r>
            <a:endParaRPr/>
          </a:p>
        </p:txBody>
      </p:sp>
      <p:sp>
        <p:nvSpPr>
          <p:cNvPr id="246" name="Google Shape;246;p25"/>
          <p:cNvSpPr txBox="1"/>
          <p:nvPr/>
        </p:nvSpPr>
        <p:spPr>
          <a:xfrm>
            <a:off x="0" y="1592275"/>
            <a:ext cx="5670000" cy="369300"/>
          </a:xfrm>
          <a:prstGeom prst="rect">
            <a:avLst/>
          </a:prstGeom>
          <a:noFill/>
          <a:ln>
            <a:noFill/>
          </a:ln>
        </p:spPr>
        <p:txBody>
          <a:bodyPr spcFirstLastPara="1" wrap="square" lIns="396000" tIns="91425" rIns="91425" bIns="0" anchor="ctr" anchorCtr="0">
            <a:spAutoFit/>
          </a:bodyPr>
          <a:lstStyle/>
          <a:p>
            <a:pPr marL="0" lvl="0" indent="0" algn="l" rtl="0">
              <a:spcBef>
                <a:spcPts val="0"/>
              </a:spcBef>
              <a:spcAft>
                <a:spcPts val="0"/>
              </a:spcAft>
              <a:buNone/>
            </a:pPr>
            <a:r>
              <a:rPr lang="en-GB" sz="1800">
                <a:solidFill>
                  <a:schemeClr val="dk1"/>
                </a:solidFill>
                <a:latin typeface="Roboto"/>
                <a:ea typeface="Roboto"/>
                <a:cs typeface="Roboto"/>
                <a:sym typeface="Roboto"/>
              </a:rPr>
              <a:t>a </a:t>
            </a:r>
            <a:r>
              <a:rPr lang="en-GB" sz="1800" b="1">
                <a:solidFill>
                  <a:schemeClr val="dk1"/>
                </a:solidFill>
                <a:latin typeface="Roboto"/>
                <a:ea typeface="Roboto"/>
                <a:cs typeface="Roboto"/>
                <a:sym typeface="Roboto"/>
              </a:rPr>
              <a:t>linear </a:t>
            </a:r>
            <a:r>
              <a:rPr lang="en-GB" sz="1800">
                <a:solidFill>
                  <a:schemeClr val="dk1"/>
                </a:solidFill>
                <a:latin typeface="Roboto"/>
                <a:ea typeface="Roboto"/>
                <a:cs typeface="Roboto"/>
                <a:sym typeface="Roboto"/>
              </a:rPr>
              <a:t>collection of nodes</a:t>
            </a:r>
            <a:endParaRPr sz="1800" b="1">
              <a:solidFill>
                <a:schemeClr val="dk1"/>
              </a:solidFill>
              <a:latin typeface="Roboto"/>
              <a:ea typeface="Roboto"/>
              <a:cs typeface="Roboto"/>
              <a:sym typeface="Roboto"/>
            </a:endParaRPr>
          </a:p>
        </p:txBody>
      </p:sp>
      <p:sp>
        <p:nvSpPr>
          <p:cNvPr id="247" name="Google Shape;247;p25"/>
          <p:cNvSpPr txBox="1"/>
          <p:nvPr/>
        </p:nvSpPr>
        <p:spPr>
          <a:xfrm>
            <a:off x="0" y="1961575"/>
            <a:ext cx="5670000" cy="369300"/>
          </a:xfrm>
          <a:prstGeom prst="rect">
            <a:avLst/>
          </a:prstGeom>
          <a:noFill/>
          <a:ln>
            <a:noFill/>
          </a:ln>
        </p:spPr>
        <p:txBody>
          <a:bodyPr spcFirstLastPara="1" wrap="square" lIns="396000" tIns="91425" rIns="91425" bIns="0" anchor="ctr" anchorCtr="0">
            <a:spAutoFit/>
          </a:bodyPr>
          <a:lstStyle/>
          <a:p>
            <a:pPr marL="0" lvl="0" indent="0" algn="l" rtl="0">
              <a:spcBef>
                <a:spcPts val="0"/>
              </a:spcBef>
              <a:spcAft>
                <a:spcPts val="0"/>
              </a:spcAft>
              <a:buNone/>
            </a:pPr>
            <a:r>
              <a:rPr lang="en-GB" sz="1800">
                <a:solidFill>
                  <a:schemeClr val="dk1"/>
                </a:solidFill>
                <a:latin typeface="Roboto"/>
                <a:ea typeface="Roboto"/>
                <a:cs typeface="Roboto"/>
                <a:sym typeface="Roboto"/>
              </a:rPr>
              <a:t>a </a:t>
            </a:r>
            <a:r>
              <a:rPr lang="en-GB" sz="1800" b="1">
                <a:solidFill>
                  <a:schemeClr val="dk1"/>
                </a:solidFill>
                <a:latin typeface="Roboto"/>
                <a:ea typeface="Roboto"/>
                <a:cs typeface="Roboto"/>
                <a:sym typeface="Roboto"/>
              </a:rPr>
              <a:t>node</a:t>
            </a:r>
            <a:r>
              <a:rPr lang="en-GB" sz="1800">
                <a:solidFill>
                  <a:schemeClr val="dk1"/>
                </a:solidFill>
                <a:latin typeface="Roboto"/>
                <a:ea typeface="Roboto"/>
                <a:cs typeface="Roboto"/>
                <a:sym typeface="Roboto"/>
              </a:rPr>
              <a:t> has a value and points to the next node</a:t>
            </a:r>
            <a:endParaRPr sz="1800">
              <a:solidFill>
                <a:schemeClr val="dk1"/>
              </a:solidFill>
              <a:latin typeface="Roboto"/>
              <a:ea typeface="Roboto"/>
              <a:cs typeface="Roboto"/>
              <a:sym typeface="Roboto"/>
            </a:endParaRPr>
          </a:p>
        </p:txBody>
      </p:sp>
      <p:grpSp>
        <p:nvGrpSpPr>
          <p:cNvPr id="248" name="Google Shape;248;p25"/>
          <p:cNvGrpSpPr/>
          <p:nvPr/>
        </p:nvGrpSpPr>
        <p:grpSpPr>
          <a:xfrm>
            <a:off x="6307513" y="1777512"/>
            <a:ext cx="2836487" cy="737408"/>
            <a:chOff x="6320288" y="3491175"/>
            <a:chExt cx="2836487" cy="737408"/>
          </a:xfrm>
        </p:grpSpPr>
        <p:sp>
          <p:nvSpPr>
            <p:cNvPr id="249" name="Google Shape;249;p25"/>
            <p:cNvSpPr txBox="1"/>
            <p:nvPr/>
          </p:nvSpPr>
          <p:spPr>
            <a:xfrm>
              <a:off x="6356275" y="3491175"/>
              <a:ext cx="2800500" cy="737400"/>
            </a:xfrm>
            <a:prstGeom prst="rect">
              <a:avLst/>
            </a:prstGeom>
            <a:noFill/>
            <a:ln>
              <a:noFill/>
            </a:ln>
          </p:spPr>
          <p:txBody>
            <a:bodyPr spcFirstLastPara="1" wrap="square" lIns="540000" tIns="90000" rIns="91425" bIns="91425" anchor="t" anchorCtr="0">
              <a:spAutoFit/>
            </a:bodyPr>
            <a:lstStyle/>
            <a:p>
              <a:pPr marL="0" lvl="0" indent="0" algn="l" rtl="0">
                <a:spcBef>
                  <a:spcPts val="0"/>
                </a:spcBef>
                <a:spcAft>
                  <a:spcPts val="0"/>
                </a:spcAft>
                <a:buNone/>
              </a:pPr>
              <a:r>
                <a:rPr lang="en-GB" sz="1200">
                  <a:solidFill>
                    <a:schemeClr val="dk2"/>
                  </a:solidFill>
                  <a:latin typeface="Roboto"/>
                  <a:ea typeface="Roboto"/>
                  <a:cs typeface="Roboto"/>
                  <a:sym typeface="Roboto"/>
                </a:rPr>
                <a:t>A list where a node also points to be previous value is called a doubly linked list</a:t>
              </a:r>
              <a:endParaRPr sz="1200">
                <a:solidFill>
                  <a:schemeClr val="dk2"/>
                </a:solidFill>
                <a:latin typeface="Roboto"/>
                <a:ea typeface="Roboto"/>
                <a:cs typeface="Roboto"/>
                <a:sym typeface="Roboto"/>
              </a:endParaRPr>
            </a:p>
          </p:txBody>
        </p:sp>
        <p:pic>
          <p:nvPicPr>
            <p:cNvPr id="250" name="Google Shape;250;p25" title="info.png"/>
            <p:cNvPicPr preferRelativeResize="0"/>
            <p:nvPr/>
          </p:nvPicPr>
          <p:blipFill>
            <a:blip r:embed="rId3">
              <a:alphaModFix/>
            </a:blip>
            <a:stretch>
              <a:fillRect/>
            </a:stretch>
          </p:blipFill>
          <p:spPr>
            <a:xfrm>
              <a:off x="6479263" y="3674475"/>
              <a:ext cx="270001" cy="270001"/>
            </a:xfrm>
            <a:prstGeom prst="rect">
              <a:avLst/>
            </a:prstGeom>
            <a:noFill/>
            <a:ln>
              <a:noFill/>
            </a:ln>
          </p:spPr>
        </p:pic>
        <p:sp>
          <p:nvSpPr>
            <p:cNvPr id="251" name="Google Shape;251;p25"/>
            <p:cNvSpPr/>
            <p:nvPr/>
          </p:nvSpPr>
          <p:spPr>
            <a:xfrm flipH="1">
              <a:off x="6320288" y="3491183"/>
              <a:ext cx="36000" cy="737400"/>
            </a:xfrm>
            <a:prstGeom prst="rect">
              <a:avLst/>
            </a:prstGeom>
            <a:solidFill>
              <a:srgbClr val="666666"/>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grpSp>
      <p:grpSp>
        <p:nvGrpSpPr>
          <p:cNvPr id="252" name="Google Shape;252;p25"/>
          <p:cNvGrpSpPr/>
          <p:nvPr/>
        </p:nvGrpSpPr>
        <p:grpSpPr>
          <a:xfrm>
            <a:off x="6325525" y="485575"/>
            <a:ext cx="2818425" cy="922200"/>
            <a:chOff x="6137275" y="1556300"/>
            <a:chExt cx="2818425" cy="922200"/>
          </a:xfrm>
        </p:grpSpPr>
        <p:sp>
          <p:nvSpPr>
            <p:cNvPr id="253" name="Google Shape;253;p25"/>
            <p:cNvSpPr txBox="1"/>
            <p:nvPr/>
          </p:nvSpPr>
          <p:spPr>
            <a:xfrm>
              <a:off x="6184900" y="1556300"/>
              <a:ext cx="2770800" cy="922200"/>
            </a:xfrm>
            <a:prstGeom prst="rect">
              <a:avLst/>
            </a:prstGeom>
            <a:noFill/>
            <a:ln>
              <a:noFill/>
            </a:ln>
          </p:spPr>
          <p:txBody>
            <a:bodyPr spcFirstLastPara="1" wrap="square" lIns="540000" tIns="90000" rIns="91425" bIns="91425" anchor="t" anchorCtr="0">
              <a:spAutoFit/>
            </a:bodyPr>
            <a:lstStyle/>
            <a:p>
              <a:pPr marL="0" lvl="0" indent="0" algn="l" rtl="0">
                <a:spcBef>
                  <a:spcPts val="0"/>
                </a:spcBef>
                <a:spcAft>
                  <a:spcPts val="0"/>
                </a:spcAft>
                <a:buNone/>
              </a:pPr>
              <a:r>
                <a:rPr lang="en-GB" sz="1200">
                  <a:solidFill>
                    <a:schemeClr val="dk2"/>
                  </a:solidFill>
                  <a:latin typeface="Roboto"/>
                  <a:ea typeface="Roboto"/>
                  <a:cs typeface="Roboto"/>
                  <a:sym typeface="Roboto"/>
                </a:rPr>
                <a:t>Definitions of data structures vary between languages! These are generic definitions. Always check the documentation!</a:t>
              </a:r>
              <a:endParaRPr sz="1200">
                <a:solidFill>
                  <a:schemeClr val="dk2"/>
                </a:solidFill>
                <a:latin typeface="Roboto"/>
                <a:ea typeface="Roboto"/>
                <a:cs typeface="Roboto"/>
                <a:sym typeface="Roboto"/>
              </a:endParaRPr>
            </a:p>
          </p:txBody>
        </p:sp>
        <p:pic>
          <p:nvPicPr>
            <p:cNvPr id="254" name="Google Shape;254;p25" title="caution.png"/>
            <p:cNvPicPr preferRelativeResize="0"/>
            <p:nvPr/>
          </p:nvPicPr>
          <p:blipFill>
            <a:blip r:embed="rId4">
              <a:alphaModFix/>
            </a:blip>
            <a:stretch>
              <a:fillRect/>
            </a:stretch>
          </p:blipFill>
          <p:spPr>
            <a:xfrm>
              <a:off x="6251575" y="1740350"/>
              <a:ext cx="270001" cy="270001"/>
            </a:xfrm>
            <a:prstGeom prst="rect">
              <a:avLst/>
            </a:prstGeom>
            <a:noFill/>
            <a:ln>
              <a:noFill/>
            </a:ln>
          </p:spPr>
        </p:pic>
        <p:cxnSp>
          <p:nvCxnSpPr>
            <p:cNvPr id="255" name="Google Shape;255;p25"/>
            <p:cNvCxnSpPr/>
            <p:nvPr/>
          </p:nvCxnSpPr>
          <p:spPr>
            <a:xfrm>
              <a:off x="6137275" y="1587500"/>
              <a:ext cx="9600" cy="858900"/>
            </a:xfrm>
            <a:prstGeom prst="straightConnector1">
              <a:avLst/>
            </a:prstGeom>
            <a:noFill/>
            <a:ln w="38100" cap="flat" cmpd="sng">
              <a:solidFill>
                <a:schemeClr val="accent1"/>
              </a:solidFill>
              <a:prstDash val="solid"/>
              <a:round/>
              <a:headEnd type="none" w="med" len="med"/>
              <a:tailEnd type="none" w="med" len="med"/>
            </a:ln>
          </p:spPr>
        </p:cxnSp>
      </p:grpSp>
      <p:grpSp>
        <p:nvGrpSpPr>
          <p:cNvPr id="256" name="Google Shape;256;p25"/>
          <p:cNvGrpSpPr/>
          <p:nvPr/>
        </p:nvGrpSpPr>
        <p:grpSpPr>
          <a:xfrm>
            <a:off x="397950" y="2564550"/>
            <a:ext cx="3691925" cy="556200"/>
            <a:chOff x="397950" y="2564550"/>
            <a:chExt cx="3691925" cy="556200"/>
          </a:xfrm>
        </p:grpSpPr>
        <p:sp>
          <p:nvSpPr>
            <p:cNvPr id="257" name="Google Shape;257;p25"/>
            <p:cNvSpPr/>
            <p:nvPr/>
          </p:nvSpPr>
          <p:spPr>
            <a:xfrm>
              <a:off x="397950" y="2659150"/>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r>
                <a:rPr lang="en-GB" sz="1800">
                  <a:latin typeface="Roboto Mono"/>
                  <a:ea typeface="Roboto Mono"/>
                  <a:cs typeface="Roboto Mono"/>
                  <a:sym typeface="Roboto Mono"/>
                </a:rPr>
                <a:t>26</a:t>
              </a:r>
              <a:endParaRPr sz="1800">
                <a:latin typeface="Roboto Mono"/>
                <a:ea typeface="Roboto Mono"/>
                <a:cs typeface="Roboto Mono"/>
                <a:sym typeface="Roboto Mono"/>
              </a:endParaRPr>
            </a:p>
          </p:txBody>
        </p:sp>
        <p:sp>
          <p:nvSpPr>
            <p:cNvPr id="258" name="Google Shape;258;p25"/>
            <p:cNvSpPr/>
            <p:nvPr/>
          </p:nvSpPr>
          <p:spPr>
            <a:xfrm>
              <a:off x="757950" y="2659150"/>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Clr>
                  <a:schemeClr val="dk1"/>
                </a:buClr>
                <a:buSzPts val="1100"/>
                <a:buFont typeface="Arial"/>
                <a:buNone/>
              </a:pPr>
              <a:r>
                <a:rPr lang="en-GB" sz="1800">
                  <a:solidFill>
                    <a:schemeClr val="dk1"/>
                  </a:solidFill>
                  <a:latin typeface="Roboto Mono"/>
                  <a:ea typeface="Roboto Mono"/>
                  <a:cs typeface="Roboto Mono"/>
                  <a:sym typeface="Roboto Mono"/>
                </a:rPr>
                <a:t>⏺</a:t>
              </a:r>
              <a:endParaRPr sz="1800">
                <a:latin typeface="Roboto Mono"/>
                <a:ea typeface="Roboto Mono"/>
                <a:cs typeface="Roboto Mono"/>
                <a:sym typeface="Roboto Mono"/>
              </a:endParaRPr>
            </a:p>
          </p:txBody>
        </p:sp>
        <p:sp>
          <p:nvSpPr>
            <p:cNvPr id="259" name="Google Shape;259;p25"/>
            <p:cNvSpPr/>
            <p:nvPr/>
          </p:nvSpPr>
          <p:spPr>
            <a:xfrm>
              <a:off x="1117950" y="2659150"/>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endParaRPr sz="1800">
                <a:latin typeface="Roboto Mono"/>
                <a:ea typeface="Roboto Mono"/>
                <a:cs typeface="Roboto Mono"/>
                <a:sym typeface="Roboto Mono"/>
              </a:endParaRPr>
            </a:p>
          </p:txBody>
        </p:sp>
        <p:sp>
          <p:nvSpPr>
            <p:cNvPr id="260" name="Google Shape;260;p25"/>
            <p:cNvSpPr/>
            <p:nvPr/>
          </p:nvSpPr>
          <p:spPr>
            <a:xfrm>
              <a:off x="1477950" y="2659150"/>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r>
                <a:rPr lang="en-GB" sz="1800">
                  <a:latin typeface="Roboto Mono"/>
                  <a:ea typeface="Roboto Mono"/>
                  <a:cs typeface="Roboto Mono"/>
                  <a:sym typeface="Roboto Mono"/>
                </a:rPr>
                <a:t>59</a:t>
              </a:r>
              <a:endParaRPr sz="1800">
                <a:latin typeface="Roboto Mono"/>
                <a:ea typeface="Roboto Mono"/>
                <a:cs typeface="Roboto Mono"/>
                <a:sym typeface="Roboto Mono"/>
              </a:endParaRPr>
            </a:p>
          </p:txBody>
        </p:sp>
        <p:sp>
          <p:nvSpPr>
            <p:cNvPr id="261" name="Google Shape;261;p25"/>
            <p:cNvSpPr/>
            <p:nvPr/>
          </p:nvSpPr>
          <p:spPr>
            <a:xfrm>
              <a:off x="1837950" y="2659150"/>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Clr>
                  <a:schemeClr val="dk1"/>
                </a:buClr>
                <a:buSzPts val="1100"/>
                <a:buFont typeface="Arial"/>
                <a:buNone/>
              </a:pPr>
              <a:r>
                <a:rPr lang="en-GB" sz="1800">
                  <a:solidFill>
                    <a:schemeClr val="dk1"/>
                  </a:solidFill>
                  <a:latin typeface="Roboto Mono"/>
                  <a:ea typeface="Roboto Mono"/>
                  <a:cs typeface="Roboto Mono"/>
                  <a:sym typeface="Roboto Mono"/>
                </a:rPr>
                <a:t>⏺</a:t>
              </a:r>
              <a:endParaRPr sz="1800">
                <a:latin typeface="Roboto Mono"/>
                <a:ea typeface="Roboto Mono"/>
                <a:cs typeface="Roboto Mono"/>
                <a:sym typeface="Roboto Mono"/>
              </a:endParaRPr>
            </a:p>
          </p:txBody>
        </p:sp>
        <p:sp>
          <p:nvSpPr>
            <p:cNvPr id="262" name="Google Shape;262;p25"/>
            <p:cNvSpPr/>
            <p:nvPr/>
          </p:nvSpPr>
          <p:spPr>
            <a:xfrm>
              <a:off x="2197950" y="2659150"/>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endParaRPr sz="1800">
                <a:latin typeface="Roboto Mono"/>
                <a:ea typeface="Roboto Mono"/>
                <a:cs typeface="Roboto Mono"/>
                <a:sym typeface="Roboto Mono"/>
              </a:endParaRPr>
            </a:p>
          </p:txBody>
        </p:sp>
        <p:sp>
          <p:nvSpPr>
            <p:cNvPr id="263" name="Google Shape;263;p25"/>
            <p:cNvSpPr/>
            <p:nvPr/>
          </p:nvSpPr>
          <p:spPr>
            <a:xfrm>
              <a:off x="2557950" y="2659150"/>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r>
                <a:rPr lang="en-GB" sz="1800">
                  <a:latin typeface="Roboto Mono"/>
                  <a:ea typeface="Roboto Mono"/>
                  <a:cs typeface="Roboto Mono"/>
                  <a:sym typeface="Roboto Mono"/>
                </a:rPr>
                <a:t>18</a:t>
              </a:r>
              <a:endParaRPr sz="1800">
                <a:latin typeface="Roboto Mono"/>
                <a:ea typeface="Roboto Mono"/>
                <a:cs typeface="Roboto Mono"/>
                <a:sym typeface="Roboto Mono"/>
              </a:endParaRPr>
            </a:p>
          </p:txBody>
        </p:sp>
        <p:sp>
          <p:nvSpPr>
            <p:cNvPr id="264" name="Google Shape;264;p25"/>
            <p:cNvSpPr/>
            <p:nvPr/>
          </p:nvSpPr>
          <p:spPr>
            <a:xfrm>
              <a:off x="2917950" y="2659150"/>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Clr>
                  <a:schemeClr val="dk1"/>
                </a:buClr>
                <a:buSzPts val="1100"/>
                <a:buFont typeface="Arial"/>
                <a:buNone/>
              </a:pPr>
              <a:r>
                <a:rPr lang="en-GB" sz="1800">
                  <a:solidFill>
                    <a:schemeClr val="dk1"/>
                  </a:solidFill>
                  <a:latin typeface="Roboto Mono"/>
                  <a:ea typeface="Roboto Mono"/>
                  <a:cs typeface="Roboto Mono"/>
                  <a:sym typeface="Roboto Mono"/>
                </a:rPr>
                <a:t>⏺</a:t>
              </a:r>
              <a:endParaRPr sz="1800">
                <a:latin typeface="Roboto Mono"/>
                <a:ea typeface="Roboto Mono"/>
                <a:cs typeface="Roboto Mono"/>
                <a:sym typeface="Roboto Mono"/>
              </a:endParaRPr>
            </a:p>
          </p:txBody>
        </p:sp>
        <p:sp>
          <p:nvSpPr>
            <p:cNvPr id="265" name="Google Shape;265;p25"/>
            <p:cNvSpPr/>
            <p:nvPr/>
          </p:nvSpPr>
          <p:spPr>
            <a:xfrm>
              <a:off x="3277950" y="2659150"/>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endParaRPr sz="1800">
                <a:latin typeface="Roboto Mono"/>
                <a:ea typeface="Roboto Mono"/>
                <a:cs typeface="Roboto Mono"/>
                <a:sym typeface="Roboto Mono"/>
              </a:endParaRPr>
            </a:p>
          </p:txBody>
        </p:sp>
        <p:sp>
          <p:nvSpPr>
            <p:cNvPr id="266" name="Google Shape;266;p25"/>
            <p:cNvSpPr/>
            <p:nvPr/>
          </p:nvSpPr>
          <p:spPr>
            <a:xfrm>
              <a:off x="3637950" y="2659150"/>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endParaRPr sz="1800">
                <a:latin typeface="Roboto Mono"/>
                <a:ea typeface="Roboto Mono"/>
                <a:cs typeface="Roboto Mono"/>
                <a:sym typeface="Roboto Mono"/>
              </a:endParaRPr>
            </a:p>
          </p:txBody>
        </p:sp>
        <p:sp>
          <p:nvSpPr>
            <p:cNvPr id="267" name="Google Shape;267;p25"/>
            <p:cNvSpPr/>
            <p:nvPr/>
          </p:nvSpPr>
          <p:spPr>
            <a:xfrm>
              <a:off x="3549875" y="2564550"/>
              <a:ext cx="540000" cy="556200"/>
            </a:xfrm>
            <a:prstGeom prst="mathMultiply">
              <a:avLst>
                <a:gd name="adj1" fmla="val 2023"/>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cxnSp>
          <p:nvCxnSpPr>
            <p:cNvPr id="268" name="Google Shape;268;p25"/>
            <p:cNvCxnSpPr>
              <a:endCxn id="260" idx="1"/>
            </p:cNvCxnSpPr>
            <p:nvPr/>
          </p:nvCxnSpPr>
          <p:spPr>
            <a:xfrm>
              <a:off x="944550" y="2837650"/>
              <a:ext cx="533400" cy="1500"/>
            </a:xfrm>
            <a:prstGeom prst="straightConnector1">
              <a:avLst/>
            </a:prstGeom>
            <a:noFill/>
            <a:ln w="19050" cap="flat" cmpd="sng">
              <a:solidFill>
                <a:schemeClr val="dk1"/>
              </a:solidFill>
              <a:prstDash val="solid"/>
              <a:round/>
              <a:headEnd type="none" w="med" len="med"/>
              <a:tailEnd type="triangle" w="med" len="med"/>
            </a:ln>
          </p:spPr>
        </p:cxnSp>
        <p:cxnSp>
          <p:nvCxnSpPr>
            <p:cNvPr id="269" name="Google Shape;269;p25"/>
            <p:cNvCxnSpPr/>
            <p:nvPr/>
          </p:nvCxnSpPr>
          <p:spPr>
            <a:xfrm>
              <a:off x="2024550" y="2837650"/>
              <a:ext cx="533400" cy="1500"/>
            </a:xfrm>
            <a:prstGeom prst="straightConnector1">
              <a:avLst/>
            </a:prstGeom>
            <a:noFill/>
            <a:ln w="19050" cap="flat" cmpd="sng">
              <a:solidFill>
                <a:schemeClr val="dk1"/>
              </a:solidFill>
              <a:prstDash val="solid"/>
              <a:round/>
              <a:headEnd type="none" w="med" len="med"/>
              <a:tailEnd type="triangle" w="med" len="med"/>
            </a:ln>
          </p:spPr>
        </p:cxnSp>
        <p:cxnSp>
          <p:nvCxnSpPr>
            <p:cNvPr id="270" name="Google Shape;270;p25"/>
            <p:cNvCxnSpPr/>
            <p:nvPr/>
          </p:nvCxnSpPr>
          <p:spPr>
            <a:xfrm>
              <a:off x="3088775" y="2837650"/>
              <a:ext cx="533400" cy="1500"/>
            </a:xfrm>
            <a:prstGeom prst="straightConnector1">
              <a:avLst/>
            </a:prstGeom>
            <a:noFill/>
            <a:ln w="19050" cap="flat" cmpd="sng">
              <a:solidFill>
                <a:schemeClr val="dk1"/>
              </a:solidFill>
              <a:prstDash val="solid"/>
              <a:round/>
              <a:headEnd type="none" w="med" len="med"/>
              <a:tailEnd type="triangle" w="med" len="med"/>
            </a:ln>
          </p:spPr>
        </p:cxnSp>
      </p:grpSp>
      <p:sp>
        <p:nvSpPr>
          <p:cNvPr id="271" name="Google Shape;271;p25"/>
          <p:cNvSpPr/>
          <p:nvPr/>
        </p:nvSpPr>
        <p:spPr>
          <a:xfrm rot="5400000">
            <a:off x="704700" y="2751400"/>
            <a:ext cx="100500" cy="714000"/>
          </a:xfrm>
          <a:prstGeom prst="rightBrace">
            <a:avLst>
              <a:gd name="adj1" fmla="val 50000"/>
              <a:gd name="adj2" fmla="val 5000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272" name="Google Shape;272;p25"/>
          <p:cNvSpPr txBox="1"/>
          <p:nvPr/>
        </p:nvSpPr>
        <p:spPr>
          <a:xfrm>
            <a:off x="392375" y="3194700"/>
            <a:ext cx="686100" cy="246300"/>
          </a:xfrm>
          <a:prstGeom prst="rect">
            <a:avLst/>
          </a:prstGeom>
          <a:noFill/>
          <a:ln>
            <a:noFill/>
          </a:ln>
        </p:spPr>
        <p:txBody>
          <a:bodyPr spcFirstLastPara="1" wrap="square" lIns="91425" tIns="0" rIns="91425" bIns="0" anchor="t" anchorCtr="0">
            <a:spAutoFit/>
          </a:bodyPr>
          <a:lstStyle/>
          <a:p>
            <a:pPr marL="0" lvl="0" indent="0" algn="ctr" rtl="0">
              <a:spcBef>
                <a:spcPts val="0"/>
              </a:spcBef>
              <a:spcAft>
                <a:spcPts val="0"/>
              </a:spcAft>
              <a:buNone/>
            </a:pPr>
            <a:r>
              <a:rPr lang="en-GB" sz="1600">
                <a:solidFill>
                  <a:schemeClr val="dk1"/>
                </a:solidFill>
                <a:latin typeface="Roboto"/>
                <a:ea typeface="Roboto"/>
                <a:cs typeface="Roboto"/>
                <a:sym typeface="Roboto"/>
              </a:rPr>
              <a:t>node</a:t>
            </a:r>
            <a:endParaRPr sz="1600">
              <a:solidFill>
                <a:schemeClr val="dk1"/>
              </a:solidFill>
              <a:latin typeface="Roboto"/>
              <a:ea typeface="Roboto"/>
              <a:cs typeface="Roboto"/>
              <a:sym typeface="Roboto"/>
            </a:endParaRPr>
          </a:p>
        </p:txBody>
      </p:sp>
      <p:sp>
        <p:nvSpPr>
          <p:cNvPr id="273" name="Google Shape;273;p25"/>
          <p:cNvSpPr txBox="1"/>
          <p:nvPr/>
        </p:nvSpPr>
        <p:spPr>
          <a:xfrm>
            <a:off x="3244825" y="3158650"/>
            <a:ext cx="1147500" cy="246300"/>
          </a:xfrm>
          <a:prstGeom prst="rect">
            <a:avLst/>
          </a:prstGeom>
          <a:noFill/>
          <a:ln>
            <a:noFill/>
          </a:ln>
        </p:spPr>
        <p:txBody>
          <a:bodyPr spcFirstLastPara="1" wrap="square" lIns="91425" tIns="0" rIns="91425" bIns="0" anchor="t" anchorCtr="0">
            <a:spAutoFit/>
          </a:bodyPr>
          <a:lstStyle/>
          <a:p>
            <a:pPr marL="0" lvl="0" indent="0" algn="ctr" rtl="0">
              <a:spcBef>
                <a:spcPts val="0"/>
              </a:spcBef>
              <a:spcAft>
                <a:spcPts val="0"/>
              </a:spcAft>
              <a:buNone/>
            </a:pPr>
            <a:r>
              <a:rPr lang="en-GB" sz="1600">
                <a:solidFill>
                  <a:schemeClr val="dk1"/>
                </a:solidFill>
                <a:latin typeface="Roboto"/>
                <a:ea typeface="Roboto"/>
                <a:cs typeface="Roboto"/>
                <a:sym typeface="Roboto"/>
              </a:rPr>
              <a:t>terminator</a:t>
            </a:r>
            <a:endParaRPr sz="1600">
              <a:solidFill>
                <a:schemeClr val="dk1"/>
              </a:solidFill>
              <a:latin typeface="Roboto"/>
              <a:ea typeface="Roboto"/>
              <a:cs typeface="Roboto"/>
              <a:sym typeface="Roboto"/>
            </a:endParaRPr>
          </a:p>
        </p:txBody>
      </p:sp>
      <p:grpSp>
        <p:nvGrpSpPr>
          <p:cNvPr id="274" name="Google Shape;274;p25"/>
          <p:cNvGrpSpPr/>
          <p:nvPr/>
        </p:nvGrpSpPr>
        <p:grpSpPr>
          <a:xfrm>
            <a:off x="397950" y="2517129"/>
            <a:ext cx="3691925" cy="647100"/>
            <a:chOff x="397950" y="3921125"/>
            <a:chExt cx="3691925" cy="647100"/>
          </a:xfrm>
        </p:grpSpPr>
        <p:sp>
          <p:nvSpPr>
            <p:cNvPr id="275" name="Google Shape;275;p25"/>
            <p:cNvSpPr/>
            <p:nvPr/>
          </p:nvSpPr>
          <p:spPr>
            <a:xfrm>
              <a:off x="397950" y="4061175"/>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r>
                <a:rPr lang="en-GB" sz="1800">
                  <a:latin typeface="Roboto Mono"/>
                  <a:ea typeface="Roboto Mono"/>
                  <a:cs typeface="Roboto Mono"/>
                  <a:sym typeface="Roboto Mono"/>
                </a:rPr>
                <a:t>26</a:t>
              </a:r>
              <a:endParaRPr sz="1800">
                <a:latin typeface="Roboto Mono"/>
                <a:ea typeface="Roboto Mono"/>
                <a:cs typeface="Roboto Mono"/>
                <a:sym typeface="Roboto Mono"/>
              </a:endParaRPr>
            </a:p>
          </p:txBody>
        </p:sp>
        <p:sp>
          <p:nvSpPr>
            <p:cNvPr id="276" name="Google Shape;276;p25"/>
            <p:cNvSpPr/>
            <p:nvPr/>
          </p:nvSpPr>
          <p:spPr>
            <a:xfrm>
              <a:off x="757950" y="4061175"/>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r>
                <a:rPr lang="en-GB" sz="1800">
                  <a:solidFill>
                    <a:schemeClr val="dk1"/>
                  </a:solidFill>
                  <a:latin typeface="Roboto Mono"/>
                  <a:ea typeface="Roboto Mono"/>
                  <a:cs typeface="Roboto Mono"/>
                  <a:sym typeface="Roboto Mono"/>
                </a:rPr>
                <a:t>⏺</a:t>
              </a:r>
              <a:endParaRPr sz="1800">
                <a:latin typeface="Roboto Mono"/>
                <a:ea typeface="Roboto Mono"/>
                <a:cs typeface="Roboto Mono"/>
                <a:sym typeface="Roboto Mono"/>
              </a:endParaRPr>
            </a:p>
          </p:txBody>
        </p:sp>
        <p:sp>
          <p:nvSpPr>
            <p:cNvPr id="277" name="Google Shape;277;p25"/>
            <p:cNvSpPr/>
            <p:nvPr/>
          </p:nvSpPr>
          <p:spPr>
            <a:xfrm>
              <a:off x="1477950" y="4060425"/>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r>
                <a:rPr lang="en-GB" sz="1800">
                  <a:latin typeface="Roboto Mono"/>
                  <a:ea typeface="Roboto Mono"/>
                  <a:cs typeface="Roboto Mono"/>
                  <a:sym typeface="Roboto Mono"/>
                </a:rPr>
                <a:t>59</a:t>
              </a:r>
              <a:endParaRPr sz="1800">
                <a:latin typeface="Roboto Mono"/>
                <a:ea typeface="Roboto Mono"/>
                <a:cs typeface="Roboto Mono"/>
                <a:sym typeface="Roboto Mono"/>
              </a:endParaRPr>
            </a:p>
          </p:txBody>
        </p:sp>
        <p:sp>
          <p:nvSpPr>
            <p:cNvPr id="278" name="Google Shape;278;p25"/>
            <p:cNvSpPr/>
            <p:nvPr/>
          </p:nvSpPr>
          <p:spPr>
            <a:xfrm>
              <a:off x="1837950" y="4060425"/>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endParaRPr sz="1800">
                <a:latin typeface="Roboto Mono"/>
                <a:ea typeface="Roboto Mono"/>
                <a:cs typeface="Roboto Mono"/>
                <a:sym typeface="Roboto Mono"/>
              </a:endParaRPr>
            </a:p>
          </p:txBody>
        </p:sp>
        <p:sp>
          <p:nvSpPr>
            <p:cNvPr id="279" name="Google Shape;279;p25"/>
            <p:cNvSpPr/>
            <p:nvPr/>
          </p:nvSpPr>
          <p:spPr>
            <a:xfrm>
              <a:off x="2557950" y="4061175"/>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r>
                <a:rPr lang="en-GB" sz="1800">
                  <a:latin typeface="Roboto Mono"/>
                  <a:ea typeface="Roboto Mono"/>
                  <a:cs typeface="Roboto Mono"/>
                  <a:sym typeface="Roboto Mono"/>
                </a:rPr>
                <a:t>18</a:t>
              </a:r>
              <a:endParaRPr sz="1800">
                <a:latin typeface="Roboto Mono"/>
                <a:ea typeface="Roboto Mono"/>
                <a:cs typeface="Roboto Mono"/>
                <a:sym typeface="Roboto Mono"/>
              </a:endParaRPr>
            </a:p>
          </p:txBody>
        </p:sp>
        <p:sp>
          <p:nvSpPr>
            <p:cNvPr id="280" name="Google Shape;280;p25"/>
            <p:cNvSpPr/>
            <p:nvPr/>
          </p:nvSpPr>
          <p:spPr>
            <a:xfrm>
              <a:off x="2917950" y="4061175"/>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r>
                <a:rPr lang="en-GB" sz="1800">
                  <a:solidFill>
                    <a:schemeClr val="dk1"/>
                  </a:solidFill>
                  <a:latin typeface="Roboto Mono"/>
                  <a:ea typeface="Roboto Mono"/>
                  <a:cs typeface="Roboto Mono"/>
                  <a:sym typeface="Roboto Mono"/>
                </a:rPr>
                <a:t>⏺</a:t>
              </a:r>
              <a:endParaRPr sz="1800">
                <a:latin typeface="Roboto Mono"/>
                <a:ea typeface="Roboto Mono"/>
                <a:cs typeface="Roboto Mono"/>
                <a:sym typeface="Roboto Mono"/>
              </a:endParaRPr>
            </a:p>
          </p:txBody>
        </p:sp>
        <p:sp>
          <p:nvSpPr>
            <p:cNvPr id="281" name="Google Shape;281;p25"/>
            <p:cNvSpPr/>
            <p:nvPr/>
          </p:nvSpPr>
          <p:spPr>
            <a:xfrm>
              <a:off x="3277950" y="4061175"/>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endParaRPr sz="1800">
                <a:latin typeface="Roboto Mono"/>
                <a:ea typeface="Roboto Mono"/>
                <a:cs typeface="Roboto Mono"/>
                <a:sym typeface="Roboto Mono"/>
              </a:endParaRPr>
            </a:p>
          </p:txBody>
        </p:sp>
        <p:sp>
          <p:nvSpPr>
            <p:cNvPr id="282" name="Google Shape;282;p25"/>
            <p:cNvSpPr/>
            <p:nvPr/>
          </p:nvSpPr>
          <p:spPr>
            <a:xfrm>
              <a:off x="3637950" y="4061175"/>
              <a:ext cx="360000" cy="360000"/>
            </a:xfrm>
            <a:prstGeom prst="rect">
              <a:avLst/>
            </a:prstGeom>
            <a:noFill/>
            <a:ln w="9525" cap="flat" cmpd="sng">
              <a:solidFill>
                <a:schemeClr val="dk2"/>
              </a:solidFill>
              <a:prstDash val="solid"/>
              <a:round/>
              <a:headEnd type="none" w="sm" len="sm"/>
              <a:tailEnd type="none" w="sm" len="sm"/>
            </a:ln>
          </p:spPr>
          <p:txBody>
            <a:bodyPr spcFirstLastPara="1" wrap="square" lIns="18000" tIns="18000" rIns="18000" bIns="18000" anchor="ctr" anchorCtr="0">
              <a:noAutofit/>
            </a:bodyPr>
            <a:lstStyle/>
            <a:p>
              <a:pPr marL="0" lvl="0" indent="0" algn="ctr" rtl="0">
                <a:spcBef>
                  <a:spcPts val="0"/>
                </a:spcBef>
                <a:spcAft>
                  <a:spcPts val="0"/>
                </a:spcAft>
                <a:buNone/>
              </a:pPr>
              <a:endParaRPr sz="1800">
                <a:latin typeface="Roboto Mono"/>
                <a:ea typeface="Roboto Mono"/>
                <a:cs typeface="Roboto Mono"/>
                <a:sym typeface="Roboto Mono"/>
              </a:endParaRPr>
            </a:p>
          </p:txBody>
        </p:sp>
        <p:sp>
          <p:nvSpPr>
            <p:cNvPr id="283" name="Google Shape;283;p25"/>
            <p:cNvSpPr/>
            <p:nvPr/>
          </p:nvSpPr>
          <p:spPr>
            <a:xfrm>
              <a:off x="3549875" y="3966575"/>
              <a:ext cx="540000" cy="556200"/>
            </a:xfrm>
            <a:prstGeom prst="mathMultiply">
              <a:avLst>
                <a:gd name="adj1" fmla="val 2023"/>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cxnSp>
          <p:nvCxnSpPr>
            <p:cNvPr id="284" name="Google Shape;284;p25"/>
            <p:cNvCxnSpPr/>
            <p:nvPr/>
          </p:nvCxnSpPr>
          <p:spPr>
            <a:xfrm>
              <a:off x="3088775" y="4239675"/>
              <a:ext cx="533400" cy="1500"/>
            </a:xfrm>
            <a:prstGeom prst="straightConnector1">
              <a:avLst/>
            </a:prstGeom>
            <a:noFill/>
            <a:ln w="19050" cap="flat" cmpd="sng">
              <a:solidFill>
                <a:schemeClr val="dk1"/>
              </a:solidFill>
              <a:prstDash val="solid"/>
              <a:round/>
              <a:headEnd type="none" w="med" len="med"/>
              <a:tailEnd type="triangle" w="med" len="med"/>
            </a:ln>
          </p:spPr>
        </p:cxnSp>
        <p:cxnSp>
          <p:nvCxnSpPr>
            <p:cNvPr id="285" name="Google Shape;285;p25"/>
            <p:cNvCxnSpPr>
              <a:stCxn id="276" idx="0"/>
              <a:endCxn id="279" idx="0"/>
            </p:cNvCxnSpPr>
            <p:nvPr/>
          </p:nvCxnSpPr>
          <p:spPr>
            <a:xfrm rot="-5400000" flipH="1">
              <a:off x="1837650" y="3161475"/>
              <a:ext cx="600" cy="1800000"/>
            </a:xfrm>
            <a:prstGeom prst="curvedConnector3">
              <a:avLst>
                <a:gd name="adj1" fmla="val -39687500"/>
              </a:avLst>
            </a:prstGeom>
            <a:noFill/>
            <a:ln w="19050" cap="flat" cmpd="sng">
              <a:solidFill>
                <a:schemeClr val="dk1"/>
              </a:solidFill>
              <a:prstDash val="solid"/>
              <a:round/>
              <a:headEnd type="none" w="med" len="med"/>
              <a:tailEnd type="triangle" w="med" len="med"/>
            </a:ln>
          </p:spPr>
        </p:cxnSp>
        <p:sp>
          <p:nvSpPr>
            <p:cNvPr id="286" name="Google Shape;286;p25"/>
            <p:cNvSpPr/>
            <p:nvPr/>
          </p:nvSpPr>
          <p:spPr>
            <a:xfrm>
              <a:off x="1156625" y="3921125"/>
              <a:ext cx="1383600" cy="647100"/>
            </a:xfrm>
            <a:prstGeom prst="mathMultiply">
              <a:avLst>
                <a:gd name="adj1" fmla="val 8133"/>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4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256"/>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271"/>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272"/>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273"/>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27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3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235"/>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2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graphicFrame>
        <p:nvGraphicFramePr>
          <p:cNvPr id="291" name="Google Shape;291;p26"/>
          <p:cNvGraphicFramePr/>
          <p:nvPr/>
        </p:nvGraphicFramePr>
        <p:xfrm>
          <a:off x="2255675" y="2576300"/>
          <a:ext cx="1290675" cy="2238720"/>
        </p:xfrm>
        <a:graphic>
          <a:graphicData uri="http://schemas.openxmlformats.org/drawingml/2006/table">
            <a:tbl>
              <a:tblPr>
                <a:noFill/>
                <a:tableStyleId>{0F574BAB-FD26-4CE6-82E9-0D5CEF09BBB7}</a:tableStyleId>
              </a:tblPr>
              <a:tblGrid>
                <a:gridCol w="494275">
                  <a:extLst>
                    <a:ext uri="{9D8B030D-6E8A-4147-A177-3AD203B41FA5}">
                      <a16:colId xmlns:a16="http://schemas.microsoft.com/office/drawing/2014/main" val="20000"/>
                    </a:ext>
                  </a:extLst>
                </a:gridCol>
                <a:gridCol w="796400">
                  <a:extLst>
                    <a:ext uri="{9D8B030D-6E8A-4147-A177-3AD203B41FA5}">
                      <a16:colId xmlns:a16="http://schemas.microsoft.com/office/drawing/2014/main" val="20001"/>
                    </a:ext>
                  </a:extLst>
                </a:gridCol>
              </a:tblGrid>
              <a:tr h="202475">
                <a:tc>
                  <a:txBody>
                    <a:bodyPr/>
                    <a:lstStyle/>
                    <a:p>
                      <a:pPr marL="0" lvl="0" indent="0" algn="ctr" rtl="0">
                        <a:spcBef>
                          <a:spcPts val="0"/>
                        </a:spcBef>
                        <a:spcAft>
                          <a:spcPts val="0"/>
                        </a:spcAft>
                        <a:buNone/>
                      </a:pPr>
                      <a:r>
                        <a:rPr lang="en-GB" sz="1600">
                          <a:solidFill>
                            <a:schemeClr val="dk1"/>
                          </a:solidFill>
                          <a:latin typeface="Roboto Mono"/>
                          <a:ea typeface="Roboto Mono"/>
                          <a:cs typeface="Roboto Mono"/>
                          <a:sym typeface="Roboto Mono"/>
                        </a:rPr>
                        <a:t>00</a:t>
                      </a:r>
                      <a:endParaRPr sz="1600">
                        <a:solidFill>
                          <a:schemeClr val="dk1"/>
                        </a:solidFill>
                        <a:latin typeface="Roboto Mono"/>
                        <a:ea typeface="Roboto Mono"/>
                        <a:cs typeface="Roboto Mono"/>
                        <a:sym typeface="Roboto Mono"/>
                      </a:endParaRPr>
                    </a:p>
                  </a:txBody>
                  <a:tcPr marL="18000" marR="18000" marT="18000" marB="18000">
                    <a:lnL w="9525" cap="flat" cmpd="sng">
                      <a:solidFill>
                        <a:srgbClr val="9E9E9E">
                          <a:alpha val="0"/>
                        </a:srgbClr>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GB" sz="1600">
                          <a:solidFill>
                            <a:schemeClr val="dk1"/>
                          </a:solidFill>
                          <a:latin typeface="Roboto Mono"/>
                          <a:ea typeface="Roboto Mono"/>
                          <a:cs typeface="Roboto Mono"/>
                          <a:sym typeface="Roboto Mono"/>
                        </a:rPr>
                        <a:t>Duncan</a:t>
                      </a:r>
                      <a:endParaRPr sz="1600">
                        <a:solidFill>
                          <a:schemeClr val="dk1"/>
                        </a:solidFill>
                        <a:latin typeface="Roboto Mono"/>
                        <a:ea typeface="Roboto Mono"/>
                        <a:cs typeface="Roboto Mono"/>
                        <a:sym typeface="Roboto Mono"/>
                      </a:endParaRPr>
                    </a:p>
                  </a:txBody>
                  <a:tcPr marL="18000" marR="18000" marT="18000" marB="18000">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0"/>
                  </a:ext>
                </a:extLst>
              </a:tr>
              <a:tr h="152275">
                <a:tc>
                  <a:txBody>
                    <a:bodyPr/>
                    <a:lstStyle/>
                    <a:p>
                      <a:pPr marL="0" lvl="0" indent="0" algn="ctr" rtl="0">
                        <a:spcBef>
                          <a:spcPts val="0"/>
                        </a:spcBef>
                        <a:spcAft>
                          <a:spcPts val="0"/>
                        </a:spcAft>
                        <a:buNone/>
                      </a:pPr>
                      <a:r>
                        <a:rPr lang="en-GB" sz="1600" b="1">
                          <a:solidFill>
                            <a:schemeClr val="accent1"/>
                          </a:solidFill>
                          <a:latin typeface="Roboto Mono"/>
                          <a:ea typeface="Roboto Mono"/>
                          <a:cs typeface="Roboto Mono"/>
                          <a:sym typeface="Roboto Mono"/>
                        </a:rPr>
                        <a:t>01</a:t>
                      </a:r>
                      <a:endParaRPr sz="1600" b="1">
                        <a:solidFill>
                          <a:schemeClr val="accent1"/>
                        </a:solidFill>
                        <a:latin typeface="Roboto Mono"/>
                        <a:ea typeface="Roboto Mono"/>
                        <a:cs typeface="Roboto Mono"/>
                        <a:sym typeface="Roboto Mono"/>
                      </a:endParaRPr>
                    </a:p>
                  </a:txBody>
                  <a:tcPr marL="18000" marR="18000" marT="18000" marB="18000">
                    <a:lnL w="9525" cap="flat" cmpd="sng">
                      <a:solidFill>
                        <a:srgbClr val="9E9E9E">
                          <a:alpha val="0"/>
                        </a:srgbClr>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GB" sz="1600" b="1">
                          <a:solidFill>
                            <a:schemeClr val="accent1"/>
                          </a:solidFill>
                          <a:latin typeface="Roboto Mono"/>
                          <a:ea typeface="Roboto Mono"/>
                          <a:cs typeface="Roboto Mono"/>
                          <a:sym typeface="Roboto Mono"/>
                        </a:rPr>
                        <a:t>5</a:t>
                      </a:r>
                      <a:endParaRPr sz="1600" b="1">
                        <a:solidFill>
                          <a:schemeClr val="accent1"/>
                        </a:solidFill>
                        <a:latin typeface="Roboto Mono"/>
                        <a:ea typeface="Roboto Mono"/>
                        <a:cs typeface="Roboto Mono"/>
                        <a:sym typeface="Roboto Mono"/>
                      </a:endParaRPr>
                    </a:p>
                  </a:txBody>
                  <a:tcPr marL="18000" marR="18000" marT="18000" marB="18000">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1"/>
                  </a:ext>
                </a:extLst>
              </a:tr>
              <a:tr h="100000">
                <a:tc>
                  <a:txBody>
                    <a:bodyPr/>
                    <a:lstStyle/>
                    <a:p>
                      <a:pPr marL="0" lvl="0" indent="0" algn="ctr" rtl="0">
                        <a:spcBef>
                          <a:spcPts val="0"/>
                        </a:spcBef>
                        <a:spcAft>
                          <a:spcPts val="0"/>
                        </a:spcAft>
                        <a:buNone/>
                      </a:pPr>
                      <a:r>
                        <a:rPr lang="en-GB" sz="1600" b="1">
                          <a:solidFill>
                            <a:schemeClr val="accent1"/>
                          </a:solidFill>
                          <a:latin typeface="Roboto Mono"/>
                          <a:ea typeface="Roboto Mono"/>
                          <a:cs typeface="Roboto Mono"/>
                          <a:sym typeface="Roboto Mono"/>
                        </a:rPr>
                        <a:t>02</a:t>
                      </a:r>
                      <a:endParaRPr sz="1600" b="1">
                        <a:solidFill>
                          <a:schemeClr val="accent1"/>
                        </a:solidFill>
                        <a:latin typeface="Roboto Mono"/>
                        <a:ea typeface="Roboto Mono"/>
                        <a:cs typeface="Roboto Mono"/>
                        <a:sym typeface="Roboto Mono"/>
                      </a:endParaRPr>
                    </a:p>
                  </a:txBody>
                  <a:tcPr marL="18000" marR="18000" marT="18000" marB="18000">
                    <a:lnL w="9525" cap="flat" cmpd="sng">
                      <a:solidFill>
                        <a:srgbClr val="9E9E9E">
                          <a:alpha val="0"/>
                        </a:srgbClr>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GB" sz="1600" b="1">
                          <a:solidFill>
                            <a:schemeClr val="accent1"/>
                          </a:solidFill>
                          <a:latin typeface="Roboto Mono"/>
                          <a:ea typeface="Roboto Mono"/>
                          <a:cs typeface="Roboto Mono"/>
                          <a:sym typeface="Roboto Mono"/>
                        </a:rPr>
                        <a:t>Izzy</a:t>
                      </a:r>
                      <a:endParaRPr sz="1600" b="1">
                        <a:solidFill>
                          <a:schemeClr val="accent1"/>
                        </a:solidFill>
                        <a:latin typeface="Roboto Mono"/>
                        <a:ea typeface="Roboto Mono"/>
                        <a:cs typeface="Roboto Mono"/>
                        <a:sym typeface="Roboto Mono"/>
                      </a:endParaRPr>
                    </a:p>
                  </a:txBody>
                  <a:tcPr marL="18000" marR="18000" marT="18000" marB="18000">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2"/>
                  </a:ext>
                </a:extLst>
              </a:tr>
              <a:tr h="111325">
                <a:tc>
                  <a:txBody>
                    <a:bodyPr/>
                    <a:lstStyle/>
                    <a:p>
                      <a:pPr marL="0" lvl="0" indent="0" algn="ctr" rtl="0">
                        <a:spcBef>
                          <a:spcPts val="0"/>
                        </a:spcBef>
                        <a:spcAft>
                          <a:spcPts val="0"/>
                        </a:spcAft>
                        <a:buNone/>
                      </a:pPr>
                      <a:r>
                        <a:rPr lang="en-GB" sz="1600">
                          <a:solidFill>
                            <a:schemeClr val="dk1"/>
                          </a:solidFill>
                          <a:latin typeface="Roboto Mono"/>
                          <a:ea typeface="Roboto Mono"/>
                          <a:cs typeface="Roboto Mono"/>
                          <a:sym typeface="Roboto Mono"/>
                        </a:rPr>
                        <a:t>03</a:t>
                      </a:r>
                      <a:endParaRPr sz="1600">
                        <a:solidFill>
                          <a:schemeClr val="dk1"/>
                        </a:solidFill>
                        <a:latin typeface="Roboto Mono"/>
                        <a:ea typeface="Roboto Mono"/>
                        <a:cs typeface="Roboto Mono"/>
                        <a:sym typeface="Roboto Mono"/>
                      </a:endParaRPr>
                    </a:p>
                  </a:txBody>
                  <a:tcPr marL="18000" marR="18000" marT="18000" marB="18000">
                    <a:lnL w="9525" cap="flat" cmpd="sng">
                      <a:solidFill>
                        <a:srgbClr val="9E9E9E">
                          <a:alpha val="0"/>
                        </a:srgbClr>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sz="1600">
                          <a:solidFill>
                            <a:schemeClr val="dk1"/>
                          </a:solidFill>
                          <a:latin typeface="Roboto Mono"/>
                          <a:ea typeface="Roboto Mono"/>
                          <a:cs typeface="Roboto Mono"/>
                          <a:sym typeface="Roboto Mono"/>
                        </a:rPr>
                        <a:t>bengal</a:t>
                      </a:r>
                      <a:endParaRPr sz="1600">
                        <a:solidFill>
                          <a:schemeClr val="dk1"/>
                        </a:solidFill>
                        <a:latin typeface="Roboto Mono"/>
                        <a:ea typeface="Roboto Mono"/>
                        <a:cs typeface="Roboto Mono"/>
                        <a:sym typeface="Roboto Mono"/>
                      </a:endParaRPr>
                    </a:p>
                  </a:txBody>
                  <a:tcPr marL="18000" marR="18000" marT="18000" marB="18000">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3"/>
                  </a:ext>
                </a:extLst>
              </a:tr>
              <a:tr h="100000">
                <a:tc>
                  <a:txBody>
                    <a:bodyPr/>
                    <a:lstStyle/>
                    <a:p>
                      <a:pPr marL="0" lvl="0" indent="0" algn="ctr" rtl="0">
                        <a:spcBef>
                          <a:spcPts val="0"/>
                        </a:spcBef>
                        <a:spcAft>
                          <a:spcPts val="0"/>
                        </a:spcAft>
                        <a:buNone/>
                      </a:pPr>
                      <a:r>
                        <a:rPr lang="en-GB" sz="1600">
                          <a:latin typeface="Roboto Mono"/>
                          <a:ea typeface="Roboto Mono"/>
                          <a:cs typeface="Roboto Mono"/>
                          <a:sym typeface="Roboto Mono"/>
                        </a:rPr>
                        <a:t>⋮</a:t>
                      </a:r>
                      <a:endParaRPr sz="1600">
                        <a:latin typeface="Roboto Mono"/>
                        <a:ea typeface="Roboto Mono"/>
                        <a:cs typeface="Roboto Mono"/>
                        <a:sym typeface="Roboto Mono"/>
                      </a:endParaRPr>
                    </a:p>
                  </a:txBody>
                  <a:tcPr marL="18000" marR="18000" marT="18000" marB="18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GB" sz="1600">
                          <a:solidFill>
                            <a:schemeClr val="dk1"/>
                          </a:solidFill>
                          <a:latin typeface="Roboto Mono"/>
                          <a:ea typeface="Roboto Mono"/>
                          <a:cs typeface="Roboto Mono"/>
                          <a:sym typeface="Roboto Mono"/>
                        </a:rPr>
                        <a:t>⋮</a:t>
                      </a:r>
                      <a:endParaRPr sz="1600">
                        <a:latin typeface="Roboto Mono"/>
                        <a:ea typeface="Roboto Mono"/>
                        <a:cs typeface="Roboto Mono"/>
                        <a:sym typeface="Roboto Mono"/>
                      </a:endParaRPr>
                    </a:p>
                  </a:txBody>
                  <a:tcPr marL="18000" marR="18000" marT="18000" marB="18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4"/>
                  </a:ext>
                </a:extLst>
              </a:tr>
              <a:tr h="100000">
                <a:tc>
                  <a:txBody>
                    <a:bodyPr/>
                    <a:lstStyle/>
                    <a:p>
                      <a:pPr marL="0" lvl="0" indent="0" algn="ctr" rtl="0">
                        <a:spcBef>
                          <a:spcPts val="0"/>
                        </a:spcBef>
                        <a:spcAft>
                          <a:spcPts val="0"/>
                        </a:spcAft>
                        <a:buNone/>
                      </a:pPr>
                      <a:r>
                        <a:rPr lang="en-GB" sz="1600">
                          <a:latin typeface="Roboto Mono"/>
                          <a:ea typeface="Roboto Mono"/>
                          <a:cs typeface="Roboto Mono"/>
                          <a:sym typeface="Roboto Mono"/>
                        </a:rPr>
                        <a:t>25</a:t>
                      </a:r>
                      <a:endParaRPr sz="1600">
                        <a:latin typeface="Roboto Mono"/>
                        <a:ea typeface="Roboto Mono"/>
                        <a:cs typeface="Roboto Mono"/>
                        <a:sym typeface="Roboto Mono"/>
                      </a:endParaRPr>
                    </a:p>
                  </a:txBody>
                  <a:tcPr marL="18000" marR="18000" marT="18000" marB="18000">
                    <a:lnL w="9525" cap="flat" cmpd="sng">
                      <a:solidFill>
                        <a:srgbClr val="9E9E9E">
                          <a:alpha val="0"/>
                        </a:srgbClr>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GB" sz="1600">
                          <a:latin typeface="Roboto Mono"/>
                          <a:ea typeface="Roboto Mono"/>
                          <a:cs typeface="Roboto Mono"/>
                          <a:sym typeface="Roboto Mono"/>
                        </a:rPr>
                        <a:t>10</a:t>
                      </a:r>
                      <a:endParaRPr sz="1600">
                        <a:latin typeface="Roboto Mono"/>
                        <a:ea typeface="Roboto Mono"/>
                        <a:cs typeface="Roboto Mono"/>
                        <a:sym typeface="Roboto Mono"/>
                      </a:endParaRPr>
                    </a:p>
                  </a:txBody>
                  <a:tcPr marL="18000" marR="18000" marT="18000" marB="18000">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5"/>
                  </a:ext>
                </a:extLst>
              </a:tr>
              <a:tr h="100000">
                <a:tc>
                  <a:txBody>
                    <a:bodyPr/>
                    <a:lstStyle/>
                    <a:p>
                      <a:pPr marL="0" lvl="0" indent="0" algn="ctr" rtl="0">
                        <a:spcBef>
                          <a:spcPts val="0"/>
                        </a:spcBef>
                        <a:spcAft>
                          <a:spcPts val="0"/>
                        </a:spcAft>
                        <a:buNone/>
                      </a:pPr>
                      <a:r>
                        <a:rPr lang="en-GB" sz="1600" b="1">
                          <a:solidFill>
                            <a:schemeClr val="accent1"/>
                          </a:solidFill>
                          <a:latin typeface="Roboto Mono"/>
                          <a:ea typeface="Roboto Mono"/>
                          <a:cs typeface="Roboto Mono"/>
                          <a:sym typeface="Roboto Mono"/>
                        </a:rPr>
                        <a:t>26</a:t>
                      </a:r>
                      <a:endParaRPr sz="1600" b="1">
                        <a:solidFill>
                          <a:schemeClr val="accent1"/>
                        </a:solidFill>
                        <a:latin typeface="Roboto Mono"/>
                        <a:ea typeface="Roboto Mono"/>
                        <a:cs typeface="Roboto Mono"/>
                        <a:sym typeface="Roboto Mono"/>
                      </a:endParaRPr>
                    </a:p>
                  </a:txBody>
                  <a:tcPr marL="18000" marR="18000" marT="18000" marB="18000">
                    <a:lnL w="9525" cap="flat" cmpd="sng">
                      <a:solidFill>
                        <a:srgbClr val="9E9E9E">
                          <a:alpha val="0"/>
                        </a:srgbClr>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GB" sz="1600" b="1">
                          <a:solidFill>
                            <a:schemeClr val="accent1"/>
                          </a:solidFill>
                          <a:latin typeface="Roboto Mono"/>
                          <a:ea typeface="Roboto Mono"/>
                          <a:cs typeface="Roboto Mono"/>
                          <a:sym typeface="Roboto Mono"/>
                        </a:rPr>
                        <a:t>moggy</a:t>
                      </a:r>
                      <a:endParaRPr sz="1600" b="1">
                        <a:solidFill>
                          <a:schemeClr val="accent1"/>
                        </a:solidFill>
                        <a:latin typeface="Roboto Mono"/>
                        <a:ea typeface="Roboto Mono"/>
                        <a:cs typeface="Roboto Mono"/>
                        <a:sym typeface="Roboto Mono"/>
                      </a:endParaRPr>
                    </a:p>
                  </a:txBody>
                  <a:tcPr marL="18000" marR="18000" marT="18000" marB="18000">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6"/>
                  </a:ext>
                </a:extLst>
              </a:tr>
              <a:tr h="100000">
                <a:tc>
                  <a:txBody>
                    <a:bodyPr/>
                    <a:lstStyle/>
                    <a:p>
                      <a:pPr marL="0" lvl="0" indent="0" algn="ctr" rtl="0">
                        <a:spcBef>
                          <a:spcPts val="0"/>
                        </a:spcBef>
                        <a:spcAft>
                          <a:spcPts val="0"/>
                        </a:spcAft>
                        <a:buNone/>
                      </a:pPr>
                      <a:r>
                        <a:rPr lang="en-GB" sz="1600">
                          <a:latin typeface="Roboto Mono"/>
                          <a:ea typeface="Roboto Mono"/>
                          <a:cs typeface="Roboto Mono"/>
                          <a:sym typeface="Roboto Mono"/>
                        </a:rPr>
                        <a:t>27</a:t>
                      </a:r>
                      <a:endParaRPr sz="1600">
                        <a:latin typeface="Roboto Mono"/>
                        <a:ea typeface="Roboto Mono"/>
                        <a:cs typeface="Roboto Mono"/>
                        <a:sym typeface="Roboto Mono"/>
                      </a:endParaRPr>
                    </a:p>
                  </a:txBody>
                  <a:tcPr marL="18000" marR="18000" marT="18000" marB="18000">
                    <a:lnL w="9525" cap="flat" cmpd="sng">
                      <a:solidFill>
                        <a:srgbClr val="9E9E9E">
                          <a:alpha val="0"/>
                        </a:srgbClr>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GB" sz="1600">
                          <a:latin typeface="Roboto Mono"/>
                          <a:ea typeface="Roboto Mono"/>
                          <a:cs typeface="Roboto Mono"/>
                          <a:sym typeface="Roboto Mono"/>
                        </a:rPr>
                        <a:t>2</a:t>
                      </a:r>
                      <a:endParaRPr sz="1600">
                        <a:latin typeface="Roboto Mono"/>
                        <a:ea typeface="Roboto Mono"/>
                        <a:cs typeface="Roboto Mono"/>
                        <a:sym typeface="Roboto Mono"/>
                      </a:endParaRPr>
                    </a:p>
                  </a:txBody>
                  <a:tcPr marL="18000" marR="18000" marT="18000" marB="18000">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graphicFrame>
        <p:nvGraphicFramePr>
          <p:cNvPr id="292" name="Google Shape;292;p26"/>
          <p:cNvGraphicFramePr/>
          <p:nvPr/>
        </p:nvGraphicFramePr>
        <p:xfrm>
          <a:off x="2255675" y="2576300"/>
          <a:ext cx="1290675" cy="2238720"/>
        </p:xfrm>
        <a:graphic>
          <a:graphicData uri="http://schemas.openxmlformats.org/drawingml/2006/table">
            <a:tbl>
              <a:tblPr>
                <a:noFill/>
                <a:tableStyleId>{0F574BAB-FD26-4CE6-82E9-0D5CEF09BBB7}</a:tableStyleId>
              </a:tblPr>
              <a:tblGrid>
                <a:gridCol w="1290675">
                  <a:extLst>
                    <a:ext uri="{9D8B030D-6E8A-4147-A177-3AD203B41FA5}">
                      <a16:colId xmlns:a16="http://schemas.microsoft.com/office/drawing/2014/main" val="20000"/>
                    </a:ext>
                  </a:extLst>
                </a:gridCol>
              </a:tblGrid>
              <a:tr h="202475">
                <a:tc>
                  <a:txBody>
                    <a:bodyPr/>
                    <a:lstStyle/>
                    <a:p>
                      <a:pPr marL="0" lvl="0" indent="0" algn="l" rtl="0">
                        <a:spcBef>
                          <a:spcPts val="0"/>
                        </a:spcBef>
                        <a:spcAft>
                          <a:spcPts val="0"/>
                        </a:spcAft>
                        <a:buNone/>
                      </a:pPr>
                      <a:r>
                        <a:rPr lang="en-GB" sz="1600">
                          <a:solidFill>
                            <a:schemeClr val="dk1"/>
                          </a:solidFill>
                          <a:latin typeface="Roboto Mono"/>
                          <a:ea typeface="Roboto Mono"/>
                          <a:cs typeface="Roboto Mono"/>
                          <a:sym typeface="Roboto Mono"/>
                        </a:rPr>
                        <a:t>Duncan</a:t>
                      </a:r>
                      <a:endParaRPr sz="1600">
                        <a:solidFill>
                          <a:schemeClr val="dk1"/>
                        </a:solidFill>
                        <a:latin typeface="Roboto Mono"/>
                        <a:ea typeface="Roboto Mono"/>
                        <a:cs typeface="Roboto Mono"/>
                        <a:sym typeface="Roboto Mono"/>
                      </a:endParaRPr>
                    </a:p>
                  </a:txBody>
                  <a:tcPr marL="18000" marR="18000" marT="18000" marB="18000">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0"/>
                  </a:ext>
                </a:extLst>
              </a:tr>
              <a:tr h="152275">
                <a:tc>
                  <a:txBody>
                    <a:bodyPr/>
                    <a:lstStyle/>
                    <a:p>
                      <a:pPr marL="0" lvl="0" indent="0" algn="l" rtl="0">
                        <a:spcBef>
                          <a:spcPts val="0"/>
                        </a:spcBef>
                        <a:spcAft>
                          <a:spcPts val="0"/>
                        </a:spcAft>
                        <a:buNone/>
                      </a:pPr>
                      <a:r>
                        <a:rPr lang="en-GB" sz="1600" b="1">
                          <a:solidFill>
                            <a:schemeClr val="accent1"/>
                          </a:solidFill>
                          <a:latin typeface="Roboto Mono"/>
                          <a:ea typeface="Roboto Mono"/>
                          <a:cs typeface="Roboto Mono"/>
                          <a:sym typeface="Roboto Mono"/>
                        </a:rPr>
                        <a:t>5</a:t>
                      </a:r>
                      <a:endParaRPr sz="1600" b="1">
                        <a:solidFill>
                          <a:schemeClr val="accent1"/>
                        </a:solidFill>
                        <a:latin typeface="Roboto Mono"/>
                        <a:ea typeface="Roboto Mono"/>
                        <a:cs typeface="Roboto Mono"/>
                        <a:sym typeface="Roboto Mono"/>
                      </a:endParaRPr>
                    </a:p>
                  </a:txBody>
                  <a:tcPr marL="18000" marR="18000" marT="18000" marB="18000">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1"/>
                  </a:ext>
                </a:extLst>
              </a:tr>
              <a:tr h="100000">
                <a:tc>
                  <a:txBody>
                    <a:bodyPr/>
                    <a:lstStyle/>
                    <a:p>
                      <a:pPr marL="0" lvl="0" indent="0" algn="l" rtl="0">
                        <a:spcBef>
                          <a:spcPts val="0"/>
                        </a:spcBef>
                        <a:spcAft>
                          <a:spcPts val="0"/>
                        </a:spcAft>
                        <a:buNone/>
                      </a:pPr>
                      <a:r>
                        <a:rPr lang="en-GB" sz="1600" b="1">
                          <a:solidFill>
                            <a:schemeClr val="accent1"/>
                          </a:solidFill>
                          <a:latin typeface="Roboto Mono"/>
                          <a:ea typeface="Roboto Mono"/>
                          <a:cs typeface="Roboto Mono"/>
                          <a:sym typeface="Roboto Mono"/>
                        </a:rPr>
                        <a:t>Izzy</a:t>
                      </a:r>
                      <a:endParaRPr sz="1600" b="1">
                        <a:solidFill>
                          <a:schemeClr val="accent1"/>
                        </a:solidFill>
                        <a:latin typeface="Roboto Mono"/>
                        <a:ea typeface="Roboto Mono"/>
                        <a:cs typeface="Roboto Mono"/>
                        <a:sym typeface="Roboto Mono"/>
                      </a:endParaRPr>
                    </a:p>
                  </a:txBody>
                  <a:tcPr marL="18000" marR="18000" marT="18000" marB="18000">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2"/>
                  </a:ext>
                </a:extLst>
              </a:tr>
              <a:tr h="111325">
                <a:tc>
                  <a:txBody>
                    <a:bodyPr/>
                    <a:lstStyle/>
                    <a:p>
                      <a:pPr marL="0" lvl="0" indent="0" algn="l" rtl="0">
                        <a:spcBef>
                          <a:spcPts val="0"/>
                        </a:spcBef>
                        <a:spcAft>
                          <a:spcPts val="0"/>
                        </a:spcAft>
                        <a:buNone/>
                      </a:pPr>
                      <a:r>
                        <a:rPr lang="en-GB" sz="1600">
                          <a:solidFill>
                            <a:schemeClr val="dk1"/>
                          </a:solidFill>
                          <a:latin typeface="Roboto Mono"/>
                          <a:ea typeface="Roboto Mono"/>
                          <a:cs typeface="Roboto Mono"/>
                          <a:sym typeface="Roboto Mono"/>
                        </a:rPr>
                        <a:t>bengal</a:t>
                      </a:r>
                      <a:endParaRPr sz="1600">
                        <a:solidFill>
                          <a:schemeClr val="dk1"/>
                        </a:solidFill>
                        <a:latin typeface="Roboto Mono"/>
                        <a:ea typeface="Roboto Mono"/>
                        <a:cs typeface="Roboto Mono"/>
                        <a:sym typeface="Roboto Mono"/>
                      </a:endParaRPr>
                    </a:p>
                  </a:txBody>
                  <a:tcPr marL="18000" marR="18000" marT="18000" marB="18000">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3"/>
                  </a:ext>
                </a:extLst>
              </a:tr>
              <a:tr h="100000">
                <a:tc>
                  <a:txBody>
                    <a:bodyPr/>
                    <a:lstStyle/>
                    <a:p>
                      <a:pPr marL="0" lvl="0" indent="0" algn="ctr" rtl="0">
                        <a:spcBef>
                          <a:spcPts val="0"/>
                        </a:spcBef>
                        <a:spcAft>
                          <a:spcPts val="0"/>
                        </a:spcAft>
                        <a:buNone/>
                      </a:pPr>
                      <a:r>
                        <a:rPr lang="en-GB" sz="1600">
                          <a:solidFill>
                            <a:schemeClr val="dk1"/>
                          </a:solidFill>
                          <a:latin typeface="Roboto Mono"/>
                          <a:ea typeface="Roboto Mono"/>
                          <a:cs typeface="Roboto Mono"/>
                          <a:sym typeface="Roboto Mono"/>
                        </a:rPr>
                        <a:t>⋮</a:t>
                      </a:r>
                      <a:endParaRPr sz="1600">
                        <a:latin typeface="Roboto Mono"/>
                        <a:ea typeface="Roboto Mono"/>
                        <a:cs typeface="Roboto Mono"/>
                        <a:sym typeface="Roboto Mono"/>
                      </a:endParaRPr>
                    </a:p>
                  </a:txBody>
                  <a:tcPr marL="18000" marR="18000" marT="18000" marB="18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4"/>
                  </a:ext>
                </a:extLst>
              </a:tr>
              <a:tr h="100000">
                <a:tc>
                  <a:txBody>
                    <a:bodyPr/>
                    <a:lstStyle/>
                    <a:p>
                      <a:pPr marL="0" lvl="0" indent="0" algn="l" rtl="0">
                        <a:spcBef>
                          <a:spcPts val="0"/>
                        </a:spcBef>
                        <a:spcAft>
                          <a:spcPts val="0"/>
                        </a:spcAft>
                        <a:buNone/>
                      </a:pPr>
                      <a:r>
                        <a:rPr lang="en-GB" sz="1600">
                          <a:latin typeface="Roboto Mono"/>
                          <a:ea typeface="Roboto Mono"/>
                          <a:cs typeface="Roboto Mono"/>
                          <a:sym typeface="Roboto Mono"/>
                        </a:rPr>
                        <a:t>10</a:t>
                      </a:r>
                      <a:endParaRPr sz="1600">
                        <a:latin typeface="Roboto Mono"/>
                        <a:ea typeface="Roboto Mono"/>
                        <a:cs typeface="Roboto Mono"/>
                        <a:sym typeface="Roboto Mono"/>
                      </a:endParaRPr>
                    </a:p>
                  </a:txBody>
                  <a:tcPr marL="18000" marR="18000" marT="18000" marB="18000">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5"/>
                  </a:ext>
                </a:extLst>
              </a:tr>
              <a:tr h="100000">
                <a:tc>
                  <a:txBody>
                    <a:bodyPr/>
                    <a:lstStyle/>
                    <a:p>
                      <a:pPr marL="0" lvl="0" indent="0" algn="l" rtl="0">
                        <a:spcBef>
                          <a:spcPts val="0"/>
                        </a:spcBef>
                        <a:spcAft>
                          <a:spcPts val="0"/>
                        </a:spcAft>
                        <a:buNone/>
                      </a:pPr>
                      <a:r>
                        <a:rPr lang="en-GB" sz="1600" b="1">
                          <a:solidFill>
                            <a:schemeClr val="accent1"/>
                          </a:solidFill>
                          <a:latin typeface="Roboto Mono"/>
                          <a:ea typeface="Roboto Mono"/>
                          <a:cs typeface="Roboto Mono"/>
                          <a:sym typeface="Roboto Mono"/>
                        </a:rPr>
                        <a:t>moggy</a:t>
                      </a:r>
                      <a:endParaRPr sz="1600" b="1">
                        <a:solidFill>
                          <a:schemeClr val="accent1"/>
                        </a:solidFill>
                        <a:latin typeface="Roboto Mono"/>
                        <a:ea typeface="Roboto Mono"/>
                        <a:cs typeface="Roboto Mono"/>
                        <a:sym typeface="Roboto Mono"/>
                      </a:endParaRPr>
                    </a:p>
                  </a:txBody>
                  <a:tcPr marL="18000" marR="18000" marT="18000" marB="18000">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6"/>
                  </a:ext>
                </a:extLst>
              </a:tr>
              <a:tr h="100000">
                <a:tc>
                  <a:txBody>
                    <a:bodyPr/>
                    <a:lstStyle/>
                    <a:p>
                      <a:pPr marL="0" lvl="0" indent="0" algn="l" rtl="0">
                        <a:spcBef>
                          <a:spcPts val="0"/>
                        </a:spcBef>
                        <a:spcAft>
                          <a:spcPts val="0"/>
                        </a:spcAft>
                        <a:buNone/>
                      </a:pPr>
                      <a:r>
                        <a:rPr lang="en-GB" sz="1600">
                          <a:latin typeface="Roboto Mono"/>
                          <a:ea typeface="Roboto Mono"/>
                          <a:cs typeface="Roboto Mono"/>
                          <a:sym typeface="Roboto Mono"/>
                        </a:rPr>
                        <a:t>2</a:t>
                      </a:r>
                      <a:endParaRPr sz="1600">
                        <a:latin typeface="Roboto Mono"/>
                        <a:ea typeface="Roboto Mono"/>
                        <a:cs typeface="Roboto Mono"/>
                        <a:sym typeface="Roboto Mono"/>
                      </a:endParaRPr>
                    </a:p>
                  </a:txBody>
                  <a:tcPr marL="18000" marR="18000" marT="18000" marB="18000">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293" name="Google Shape;293;p26"/>
          <p:cNvSpPr txBox="1">
            <a:spLocks noGrp="1"/>
          </p:cNvSpPr>
          <p:nvPr>
            <p:ph type="title"/>
          </p:nvPr>
        </p:nvSpPr>
        <p:spPr>
          <a:xfrm>
            <a:off x="0" y="703675"/>
            <a:ext cx="5670000" cy="486000"/>
          </a:xfrm>
          <a:prstGeom prst="rect">
            <a:avLst/>
          </a:prstGeom>
        </p:spPr>
        <p:txBody>
          <a:bodyPr spcFirstLastPara="1" wrap="square" lIns="396000" tIns="91425" rIns="91425" bIns="91425" anchor="ctr" anchorCtr="0">
            <a:normAutofit fontScale="90000"/>
          </a:bodyPr>
          <a:lstStyle/>
          <a:p>
            <a:pPr marL="0" lvl="0" indent="0" algn="l" rtl="0">
              <a:spcBef>
                <a:spcPts val="0"/>
              </a:spcBef>
              <a:spcAft>
                <a:spcPts val="0"/>
              </a:spcAft>
              <a:buNone/>
            </a:pPr>
            <a:r>
              <a:rPr lang="en-GB"/>
              <a:t>HASH MAP OR DICTIONARY</a:t>
            </a:r>
            <a:endParaRPr/>
          </a:p>
        </p:txBody>
      </p:sp>
      <p:grpSp>
        <p:nvGrpSpPr>
          <p:cNvPr id="294" name="Google Shape;294;p26"/>
          <p:cNvGrpSpPr/>
          <p:nvPr/>
        </p:nvGrpSpPr>
        <p:grpSpPr>
          <a:xfrm>
            <a:off x="6325525" y="485575"/>
            <a:ext cx="2818425" cy="922200"/>
            <a:chOff x="6137275" y="1556300"/>
            <a:chExt cx="2818425" cy="922200"/>
          </a:xfrm>
        </p:grpSpPr>
        <p:sp>
          <p:nvSpPr>
            <p:cNvPr id="295" name="Google Shape;295;p26"/>
            <p:cNvSpPr txBox="1"/>
            <p:nvPr/>
          </p:nvSpPr>
          <p:spPr>
            <a:xfrm>
              <a:off x="6184900" y="1556300"/>
              <a:ext cx="2770800" cy="922200"/>
            </a:xfrm>
            <a:prstGeom prst="rect">
              <a:avLst/>
            </a:prstGeom>
            <a:noFill/>
            <a:ln>
              <a:noFill/>
            </a:ln>
          </p:spPr>
          <p:txBody>
            <a:bodyPr spcFirstLastPara="1" wrap="square" lIns="540000" tIns="90000" rIns="91425" bIns="91425" anchor="t" anchorCtr="0">
              <a:spAutoFit/>
            </a:bodyPr>
            <a:lstStyle/>
            <a:p>
              <a:pPr marL="0" lvl="0" indent="0" algn="l" rtl="0">
                <a:spcBef>
                  <a:spcPts val="0"/>
                </a:spcBef>
                <a:spcAft>
                  <a:spcPts val="0"/>
                </a:spcAft>
                <a:buNone/>
              </a:pPr>
              <a:r>
                <a:rPr lang="en-GB" sz="1200">
                  <a:solidFill>
                    <a:schemeClr val="dk2"/>
                  </a:solidFill>
                  <a:latin typeface="Roboto"/>
                  <a:ea typeface="Roboto"/>
                  <a:cs typeface="Roboto"/>
                  <a:sym typeface="Roboto"/>
                </a:rPr>
                <a:t>Definitions of data structures vary between languages! These are generic definitions. Always check the documentation!</a:t>
              </a:r>
              <a:endParaRPr sz="1200">
                <a:solidFill>
                  <a:schemeClr val="dk2"/>
                </a:solidFill>
                <a:latin typeface="Roboto"/>
                <a:ea typeface="Roboto"/>
                <a:cs typeface="Roboto"/>
                <a:sym typeface="Roboto"/>
              </a:endParaRPr>
            </a:p>
          </p:txBody>
        </p:sp>
        <p:pic>
          <p:nvPicPr>
            <p:cNvPr id="296" name="Google Shape;296;p26" title="caution.png"/>
            <p:cNvPicPr preferRelativeResize="0"/>
            <p:nvPr/>
          </p:nvPicPr>
          <p:blipFill>
            <a:blip r:embed="rId3">
              <a:alphaModFix/>
            </a:blip>
            <a:stretch>
              <a:fillRect/>
            </a:stretch>
          </p:blipFill>
          <p:spPr>
            <a:xfrm>
              <a:off x="6251575" y="1740350"/>
              <a:ext cx="270001" cy="270001"/>
            </a:xfrm>
            <a:prstGeom prst="rect">
              <a:avLst/>
            </a:prstGeom>
            <a:noFill/>
            <a:ln>
              <a:noFill/>
            </a:ln>
          </p:spPr>
        </p:pic>
        <p:cxnSp>
          <p:nvCxnSpPr>
            <p:cNvPr id="297" name="Google Shape;297;p26"/>
            <p:cNvCxnSpPr/>
            <p:nvPr/>
          </p:nvCxnSpPr>
          <p:spPr>
            <a:xfrm>
              <a:off x="6137275" y="1587500"/>
              <a:ext cx="9600" cy="858900"/>
            </a:xfrm>
            <a:prstGeom prst="straightConnector1">
              <a:avLst/>
            </a:prstGeom>
            <a:noFill/>
            <a:ln w="38100" cap="flat" cmpd="sng">
              <a:solidFill>
                <a:schemeClr val="accent1"/>
              </a:solidFill>
              <a:prstDash val="solid"/>
              <a:round/>
              <a:headEnd type="none" w="med" len="med"/>
              <a:tailEnd type="none" w="med" len="med"/>
            </a:ln>
          </p:spPr>
        </p:cxnSp>
      </p:grpSp>
      <p:sp>
        <p:nvSpPr>
          <p:cNvPr id="298" name="Google Shape;298;p26"/>
          <p:cNvSpPr txBox="1"/>
          <p:nvPr/>
        </p:nvSpPr>
        <p:spPr>
          <a:xfrm>
            <a:off x="0" y="1475125"/>
            <a:ext cx="5670000" cy="369300"/>
          </a:xfrm>
          <a:prstGeom prst="rect">
            <a:avLst/>
          </a:prstGeom>
          <a:noFill/>
          <a:ln>
            <a:noFill/>
          </a:ln>
        </p:spPr>
        <p:txBody>
          <a:bodyPr spcFirstLastPara="1" wrap="square" lIns="396000" tIns="91425" rIns="91425" bIns="0" anchor="ctr" anchorCtr="0">
            <a:spAutoFit/>
          </a:bodyPr>
          <a:lstStyle/>
          <a:p>
            <a:pPr marL="0" lvl="0" indent="0" algn="l" rtl="0">
              <a:spcBef>
                <a:spcPts val="0"/>
              </a:spcBef>
              <a:spcAft>
                <a:spcPts val="0"/>
              </a:spcAft>
              <a:buNone/>
            </a:pPr>
            <a:r>
              <a:rPr lang="en-GB" sz="1800">
                <a:solidFill>
                  <a:schemeClr val="dk1"/>
                </a:solidFill>
                <a:latin typeface="Roboto"/>
                <a:ea typeface="Roboto"/>
                <a:cs typeface="Roboto"/>
                <a:sym typeface="Roboto"/>
              </a:rPr>
              <a:t>maps </a:t>
            </a:r>
            <a:r>
              <a:rPr lang="en-GB" sz="1800" b="1">
                <a:solidFill>
                  <a:schemeClr val="dk1"/>
                </a:solidFill>
                <a:latin typeface="Roboto"/>
                <a:ea typeface="Roboto"/>
                <a:cs typeface="Roboto"/>
                <a:sym typeface="Roboto"/>
              </a:rPr>
              <a:t>keys </a:t>
            </a:r>
            <a:r>
              <a:rPr lang="en-GB" sz="1800">
                <a:solidFill>
                  <a:schemeClr val="dk1"/>
                </a:solidFill>
                <a:latin typeface="Roboto"/>
                <a:ea typeface="Roboto"/>
                <a:cs typeface="Roboto"/>
                <a:sym typeface="Roboto"/>
              </a:rPr>
              <a:t>to </a:t>
            </a:r>
            <a:r>
              <a:rPr lang="en-GB" sz="1800" b="1">
                <a:solidFill>
                  <a:schemeClr val="dk1"/>
                </a:solidFill>
                <a:latin typeface="Roboto"/>
                <a:ea typeface="Roboto"/>
                <a:cs typeface="Roboto"/>
                <a:sym typeface="Roboto"/>
              </a:rPr>
              <a:t>values </a:t>
            </a:r>
            <a:r>
              <a:rPr lang="en-GB" sz="1800">
                <a:solidFill>
                  <a:schemeClr val="dk1"/>
                </a:solidFill>
                <a:latin typeface="Roboto"/>
                <a:ea typeface="Roboto"/>
                <a:cs typeface="Roboto"/>
                <a:sym typeface="Roboto"/>
              </a:rPr>
              <a:t>using a hash function</a:t>
            </a:r>
            <a:endParaRPr sz="1800" b="1">
              <a:solidFill>
                <a:schemeClr val="dk1"/>
              </a:solidFill>
              <a:latin typeface="Roboto"/>
              <a:ea typeface="Roboto"/>
              <a:cs typeface="Roboto"/>
              <a:sym typeface="Roboto"/>
            </a:endParaRPr>
          </a:p>
        </p:txBody>
      </p:sp>
      <p:sp>
        <p:nvSpPr>
          <p:cNvPr id="299" name="Google Shape;299;p26"/>
          <p:cNvSpPr txBox="1"/>
          <p:nvPr/>
        </p:nvSpPr>
        <p:spPr>
          <a:xfrm>
            <a:off x="0" y="3060825"/>
            <a:ext cx="1128900" cy="282600"/>
          </a:xfrm>
          <a:prstGeom prst="rect">
            <a:avLst/>
          </a:prstGeom>
          <a:noFill/>
          <a:ln>
            <a:noFill/>
          </a:ln>
        </p:spPr>
        <p:txBody>
          <a:bodyPr spcFirstLastPara="1" wrap="square" lIns="396000" tIns="18000" rIns="91425" bIns="18000" anchor="t" anchorCtr="0">
            <a:spAutoFit/>
          </a:bodyPr>
          <a:lstStyle/>
          <a:p>
            <a:pPr marL="0" lvl="0" indent="0" algn="l" rtl="0">
              <a:spcBef>
                <a:spcPts val="0"/>
              </a:spcBef>
              <a:spcAft>
                <a:spcPts val="0"/>
              </a:spcAft>
              <a:buNone/>
            </a:pPr>
            <a:r>
              <a:rPr lang="en-GB" sz="1600">
                <a:solidFill>
                  <a:schemeClr val="dk1"/>
                </a:solidFill>
                <a:latin typeface="Roboto Mono"/>
                <a:ea typeface="Roboto Mono"/>
                <a:cs typeface="Roboto Mono"/>
                <a:sym typeface="Roboto Mono"/>
              </a:rPr>
              <a:t>name</a:t>
            </a:r>
            <a:endParaRPr sz="1600">
              <a:solidFill>
                <a:schemeClr val="dk1"/>
              </a:solidFill>
              <a:latin typeface="Roboto Mono"/>
              <a:ea typeface="Roboto Mono"/>
              <a:cs typeface="Roboto Mono"/>
              <a:sym typeface="Roboto Mono"/>
            </a:endParaRPr>
          </a:p>
        </p:txBody>
      </p:sp>
      <p:sp>
        <p:nvSpPr>
          <p:cNvPr id="300" name="Google Shape;300;p26"/>
          <p:cNvSpPr txBox="1"/>
          <p:nvPr/>
        </p:nvSpPr>
        <p:spPr>
          <a:xfrm>
            <a:off x="0" y="3374325"/>
            <a:ext cx="1128900" cy="282600"/>
          </a:xfrm>
          <a:prstGeom prst="rect">
            <a:avLst/>
          </a:prstGeom>
          <a:noFill/>
          <a:ln>
            <a:noFill/>
          </a:ln>
        </p:spPr>
        <p:txBody>
          <a:bodyPr spcFirstLastPara="1" wrap="square" lIns="396000" tIns="18000" rIns="91425" bIns="18000" anchor="t" anchorCtr="0">
            <a:spAutoFit/>
          </a:bodyPr>
          <a:lstStyle/>
          <a:p>
            <a:pPr marL="0" lvl="0" indent="0" algn="l" rtl="0">
              <a:spcBef>
                <a:spcPts val="0"/>
              </a:spcBef>
              <a:spcAft>
                <a:spcPts val="0"/>
              </a:spcAft>
              <a:buNone/>
            </a:pPr>
            <a:r>
              <a:rPr lang="en-GB" sz="1600">
                <a:solidFill>
                  <a:schemeClr val="dk1"/>
                </a:solidFill>
                <a:latin typeface="Roboto Mono"/>
                <a:ea typeface="Roboto Mono"/>
                <a:cs typeface="Roboto Mono"/>
                <a:sym typeface="Roboto Mono"/>
              </a:rPr>
              <a:t>age</a:t>
            </a:r>
            <a:endParaRPr sz="1600">
              <a:solidFill>
                <a:schemeClr val="dk1"/>
              </a:solidFill>
              <a:latin typeface="Roboto Mono"/>
              <a:ea typeface="Roboto Mono"/>
              <a:cs typeface="Roboto Mono"/>
              <a:sym typeface="Roboto Mono"/>
            </a:endParaRPr>
          </a:p>
        </p:txBody>
      </p:sp>
      <p:sp>
        <p:nvSpPr>
          <p:cNvPr id="301" name="Google Shape;301;p26"/>
          <p:cNvSpPr txBox="1"/>
          <p:nvPr/>
        </p:nvSpPr>
        <p:spPr>
          <a:xfrm>
            <a:off x="0" y="3687825"/>
            <a:ext cx="1128900" cy="282600"/>
          </a:xfrm>
          <a:prstGeom prst="rect">
            <a:avLst/>
          </a:prstGeom>
          <a:noFill/>
          <a:ln>
            <a:noFill/>
          </a:ln>
        </p:spPr>
        <p:txBody>
          <a:bodyPr spcFirstLastPara="1" wrap="square" lIns="396000" tIns="18000" rIns="91425" bIns="18000" anchor="t" anchorCtr="0">
            <a:spAutoFit/>
          </a:bodyPr>
          <a:lstStyle/>
          <a:p>
            <a:pPr marL="0" lvl="0" indent="0" algn="l" rtl="0">
              <a:spcBef>
                <a:spcPts val="0"/>
              </a:spcBef>
              <a:spcAft>
                <a:spcPts val="0"/>
              </a:spcAft>
              <a:buNone/>
            </a:pPr>
            <a:r>
              <a:rPr lang="en-GB" sz="1600">
                <a:solidFill>
                  <a:schemeClr val="dk1"/>
                </a:solidFill>
                <a:latin typeface="Roboto Mono"/>
                <a:ea typeface="Roboto Mono"/>
                <a:cs typeface="Roboto Mono"/>
                <a:sym typeface="Roboto Mono"/>
              </a:rPr>
              <a:t>breed</a:t>
            </a:r>
            <a:endParaRPr sz="1600">
              <a:solidFill>
                <a:schemeClr val="dk1"/>
              </a:solidFill>
              <a:latin typeface="Roboto Mono"/>
              <a:ea typeface="Roboto Mono"/>
              <a:cs typeface="Roboto Mono"/>
              <a:sym typeface="Roboto Mono"/>
            </a:endParaRPr>
          </a:p>
        </p:txBody>
      </p:sp>
      <p:sp>
        <p:nvSpPr>
          <p:cNvPr id="302" name="Google Shape;302;p26"/>
          <p:cNvSpPr/>
          <p:nvPr/>
        </p:nvSpPr>
        <p:spPr>
          <a:xfrm>
            <a:off x="1162225" y="2576300"/>
            <a:ext cx="988800" cy="2238600"/>
          </a:xfrm>
          <a:prstGeom prst="rect">
            <a:avLst/>
          </a:prstGeom>
          <a:solidFill>
            <a:srgbClr val="E4D4D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cxnSp>
        <p:nvCxnSpPr>
          <p:cNvPr id="303" name="Google Shape;303;p26"/>
          <p:cNvCxnSpPr/>
          <p:nvPr/>
        </p:nvCxnSpPr>
        <p:spPr>
          <a:xfrm rot="10800000" flipH="1">
            <a:off x="1128900" y="2993925"/>
            <a:ext cx="1121100" cy="521700"/>
          </a:xfrm>
          <a:prstGeom prst="curvedConnector3">
            <a:avLst>
              <a:gd name="adj1" fmla="val 50000"/>
            </a:avLst>
          </a:prstGeom>
          <a:noFill/>
          <a:ln w="19050" cap="flat" cmpd="sng">
            <a:solidFill>
              <a:schemeClr val="dk1"/>
            </a:solidFill>
            <a:prstDash val="solid"/>
            <a:round/>
            <a:headEnd type="none" w="med" len="med"/>
            <a:tailEnd type="triangle" w="med" len="med"/>
          </a:ln>
        </p:spPr>
      </p:cxnSp>
      <p:cxnSp>
        <p:nvCxnSpPr>
          <p:cNvPr id="304" name="Google Shape;304;p26"/>
          <p:cNvCxnSpPr/>
          <p:nvPr/>
        </p:nvCxnSpPr>
        <p:spPr>
          <a:xfrm>
            <a:off x="1123175" y="3194725"/>
            <a:ext cx="1132500" cy="89400"/>
          </a:xfrm>
          <a:prstGeom prst="curvedConnector3">
            <a:avLst>
              <a:gd name="adj1" fmla="val 50000"/>
            </a:avLst>
          </a:prstGeom>
          <a:noFill/>
          <a:ln w="19050" cap="flat" cmpd="sng">
            <a:solidFill>
              <a:schemeClr val="dk1"/>
            </a:solidFill>
            <a:prstDash val="solid"/>
            <a:round/>
            <a:headEnd type="none" w="med" len="med"/>
            <a:tailEnd type="triangle" w="med" len="med"/>
          </a:ln>
        </p:spPr>
      </p:cxnSp>
      <p:cxnSp>
        <p:nvCxnSpPr>
          <p:cNvPr id="305" name="Google Shape;305;p26"/>
          <p:cNvCxnSpPr/>
          <p:nvPr/>
        </p:nvCxnSpPr>
        <p:spPr>
          <a:xfrm>
            <a:off x="1128750" y="3830675"/>
            <a:ext cx="1126800" cy="569100"/>
          </a:xfrm>
          <a:prstGeom prst="curvedConnector3">
            <a:avLst>
              <a:gd name="adj1" fmla="val 50000"/>
            </a:avLst>
          </a:prstGeom>
          <a:noFill/>
          <a:ln w="19050" cap="flat" cmpd="sng">
            <a:solidFill>
              <a:schemeClr val="dk1"/>
            </a:solidFill>
            <a:prstDash val="solid"/>
            <a:round/>
            <a:headEnd type="none" w="med" len="med"/>
            <a:tailEnd type="triangle" w="med" len="med"/>
          </a:ln>
        </p:spPr>
      </p:cxnSp>
      <p:sp>
        <p:nvSpPr>
          <p:cNvPr id="306" name="Google Shape;306;p26"/>
          <p:cNvSpPr txBox="1"/>
          <p:nvPr/>
        </p:nvSpPr>
        <p:spPr>
          <a:xfrm>
            <a:off x="396000" y="2090200"/>
            <a:ext cx="766200" cy="4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b="1">
                <a:solidFill>
                  <a:srgbClr val="202122"/>
                </a:solidFill>
                <a:latin typeface="Roboto"/>
                <a:ea typeface="Roboto"/>
                <a:cs typeface="Roboto"/>
                <a:sym typeface="Roboto"/>
              </a:rPr>
              <a:t>keys</a:t>
            </a:r>
            <a:endParaRPr sz="1600" b="1">
              <a:solidFill>
                <a:srgbClr val="202122"/>
              </a:solidFill>
              <a:latin typeface="Roboto"/>
              <a:ea typeface="Roboto"/>
              <a:cs typeface="Roboto"/>
              <a:sym typeface="Roboto"/>
            </a:endParaRPr>
          </a:p>
        </p:txBody>
      </p:sp>
      <p:sp>
        <p:nvSpPr>
          <p:cNvPr id="307" name="Google Shape;307;p26"/>
          <p:cNvSpPr txBox="1"/>
          <p:nvPr/>
        </p:nvSpPr>
        <p:spPr>
          <a:xfrm>
            <a:off x="1162200" y="2114600"/>
            <a:ext cx="988800" cy="4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b="1">
                <a:solidFill>
                  <a:srgbClr val="202122"/>
                </a:solidFill>
                <a:latin typeface="Roboto"/>
                <a:ea typeface="Roboto"/>
                <a:cs typeface="Roboto"/>
                <a:sym typeface="Roboto"/>
              </a:rPr>
              <a:t>Hash function</a:t>
            </a:r>
            <a:endParaRPr sz="1600" b="1">
              <a:solidFill>
                <a:srgbClr val="202122"/>
              </a:solidFill>
              <a:latin typeface="Roboto"/>
              <a:ea typeface="Roboto"/>
              <a:cs typeface="Roboto"/>
              <a:sym typeface="Roboto"/>
            </a:endParaRPr>
          </a:p>
        </p:txBody>
      </p:sp>
      <p:sp>
        <p:nvSpPr>
          <p:cNvPr id="308" name="Google Shape;308;p26"/>
          <p:cNvSpPr txBox="1"/>
          <p:nvPr/>
        </p:nvSpPr>
        <p:spPr>
          <a:xfrm>
            <a:off x="2403227" y="2090200"/>
            <a:ext cx="1139700" cy="4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b="1">
                <a:solidFill>
                  <a:srgbClr val="202122"/>
                </a:solidFill>
                <a:latin typeface="Roboto"/>
                <a:ea typeface="Roboto"/>
                <a:cs typeface="Roboto"/>
                <a:sym typeface="Roboto"/>
              </a:rPr>
              <a:t>values</a:t>
            </a:r>
            <a:endParaRPr sz="1600" b="1">
              <a:solidFill>
                <a:srgbClr val="202122"/>
              </a:solidFill>
              <a:latin typeface="Roboto"/>
              <a:ea typeface="Roboto"/>
              <a:cs typeface="Roboto"/>
              <a:sym typeface="Roboto"/>
            </a:endParaRPr>
          </a:p>
        </p:txBody>
      </p:sp>
      <p:sp>
        <p:nvSpPr>
          <p:cNvPr id="309" name="Google Shape;309;p26"/>
          <p:cNvSpPr txBox="1"/>
          <p:nvPr/>
        </p:nvSpPr>
        <p:spPr>
          <a:xfrm>
            <a:off x="4572000" y="2551900"/>
            <a:ext cx="17004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a:solidFill>
                  <a:schemeClr val="dk1"/>
                </a:solidFill>
                <a:latin typeface="Roboto Mono"/>
                <a:ea typeface="Roboto Mono"/>
                <a:cs typeface="Roboto Mono"/>
                <a:sym typeface="Roboto Mono"/>
              </a:rPr>
              <a:t>name: Izzy</a:t>
            </a:r>
            <a:endParaRPr sz="1600">
              <a:solidFill>
                <a:schemeClr val="dk1"/>
              </a:solidFill>
              <a:latin typeface="Roboto Mono"/>
              <a:ea typeface="Roboto Mono"/>
              <a:cs typeface="Roboto Mono"/>
              <a:sym typeface="Roboto Mono"/>
            </a:endParaRPr>
          </a:p>
          <a:p>
            <a:pPr marL="0" lvl="0" indent="0" algn="l" rtl="0">
              <a:spcBef>
                <a:spcPts val="0"/>
              </a:spcBef>
              <a:spcAft>
                <a:spcPts val="0"/>
              </a:spcAft>
              <a:buNone/>
            </a:pPr>
            <a:r>
              <a:rPr lang="en-GB" sz="1600">
                <a:solidFill>
                  <a:schemeClr val="dk1"/>
                </a:solidFill>
                <a:latin typeface="Roboto Mono"/>
                <a:ea typeface="Roboto Mono"/>
                <a:cs typeface="Roboto Mono"/>
                <a:sym typeface="Roboto Mono"/>
              </a:rPr>
              <a:t>age: 5</a:t>
            </a:r>
            <a:endParaRPr sz="1600">
              <a:solidFill>
                <a:schemeClr val="dk1"/>
              </a:solidFill>
              <a:latin typeface="Roboto Mono"/>
              <a:ea typeface="Roboto Mono"/>
              <a:cs typeface="Roboto Mono"/>
              <a:sym typeface="Roboto Mono"/>
            </a:endParaRPr>
          </a:p>
          <a:p>
            <a:pPr marL="0" lvl="0" indent="0" algn="l" rtl="0">
              <a:spcBef>
                <a:spcPts val="0"/>
              </a:spcBef>
              <a:spcAft>
                <a:spcPts val="0"/>
              </a:spcAft>
              <a:buNone/>
            </a:pPr>
            <a:r>
              <a:rPr lang="en-GB" sz="1600">
                <a:solidFill>
                  <a:schemeClr val="dk1"/>
                </a:solidFill>
                <a:latin typeface="Roboto Mono"/>
                <a:ea typeface="Roboto Mono"/>
                <a:cs typeface="Roboto Mono"/>
                <a:sym typeface="Roboto Mono"/>
              </a:rPr>
              <a:t>breed: moggy</a:t>
            </a:r>
            <a:endParaRPr sz="1600">
              <a:solidFill>
                <a:schemeClr val="dk1"/>
              </a:solidFill>
              <a:latin typeface="Roboto Mono"/>
              <a:ea typeface="Roboto Mono"/>
              <a:cs typeface="Roboto Mono"/>
              <a:sym typeface="Roboto Mono"/>
            </a:endParaRPr>
          </a:p>
        </p:txBody>
      </p:sp>
      <p:sp>
        <p:nvSpPr>
          <p:cNvPr id="310" name="Google Shape;310;p26"/>
          <p:cNvSpPr txBox="1"/>
          <p:nvPr/>
        </p:nvSpPr>
        <p:spPr>
          <a:xfrm>
            <a:off x="4572000" y="3557825"/>
            <a:ext cx="17004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a:solidFill>
                  <a:schemeClr val="dk1"/>
                </a:solidFill>
                <a:latin typeface="Roboto Mono"/>
                <a:ea typeface="Roboto Mono"/>
                <a:cs typeface="Roboto Mono"/>
                <a:sym typeface="Roboto Mono"/>
              </a:rPr>
              <a:t>name=Izzy</a:t>
            </a:r>
            <a:endParaRPr sz="1600">
              <a:solidFill>
                <a:schemeClr val="dk1"/>
              </a:solidFill>
              <a:latin typeface="Roboto Mono"/>
              <a:ea typeface="Roboto Mono"/>
              <a:cs typeface="Roboto Mono"/>
              <a:sym typeface="Roboto Mono"/>
            </a:endParaRPr>
          </a:p>
          <a:p>
            <a:pPr marL="0" lvl="0" indent="0" algn="l" rtl="0">
              <a:spcBef>
                <a:spcPts val="0"/>
              </a:spcBef>
              <a:spcAft>
                <a:spcPts val="0"/>
              </a:spcAft>
              <a:buNone/>
            </a:pPr>
            <a:r>
              <a:rPr lang="en-GB" sz="1600">
                <a:solidFill>
                  <a:schemeClr val="dk1"/>
                </a:solidFill>
                <a:latin typeface="Roboto Mono"/>
                <a:ea typeface="Roboto Mono"/>
                <a:cs typeface="Roboto Mono"/>
                <a:sym typeface="Roboto Mono"/>
              </a:rPr>
              <a:t>age=5</a:t>
            </a:r>
            <a:endParaRPr sz="1600">
              <a:solidFill>
                <a:schemeClr val="dk1"/>
              </a:solidFill>
              <a:latin typeface="Roboto Mono"/>
              <a:ea typeface="Roboto Mono"/>
              <a:cs typeface="Roboto Mono"/>
              <a:sym typeface="Roboto Mono"/>
            </a:endParaRPr>
          </a:p>
          <a:p>
            <a:pPr marL="0" lvl="0" indent="0" algn="l" rtl="0">
              <a:spcBef>
                <a:spcPts val="0"/>
              </a:spcBef>
              <a:spcAft>
                <a:spcPts val="0"/>
              </a:spcAft>
              <a:buNone/>
            </a:pPr>
            <a:r>
              <a:rPr lang="en-GB" sz="1600">
                <a:solidFill>
                  <a:schemeClr val="dk1"/>
                </a:solidFill>
                <a:latin typeface="Roboto Mono"/>
                <a:ea typeface="Roboto Mono"/>
                <a:cs typeface="Roboto Mono"/>
                <a:sym typeface="Roboto Mono"/>
              </a:rPr>
              <a:t>breed=moggy</a:t>
            </a:r>
            <a:endParaRPr sz="1600">
              <a:solidFill>
                <a:schemeClr val="dk1"/>
              </a:solidFill>
              <a:latin typeface="Roboto Mono"/>
              <a:ea typeface="Roboto Mono"/>
              <a:cs typeface="Roboto Mono"/>
              <a:sym typeface="Roboto Mono"/>
            </a:endParaRPr>
          </a:p>
        </p:txBody>
      </p:sp>
      <p:sp>
        <p:nvSpPr>
          <p:cNvPr id="311" name="Google Shape;311;p26"/>
          <p:cNvSpPr txBox="1"/>
          <p:nvPr/>
        </p:nvSpPr>
        <p:spPr>
          <a:xfrm>
            <a:off x="6901438" y="2576300"/>
            <a:ext cx="2242500" cy="1416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a:solidFill>
                  <a:schemeClr val="dk1"/>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marL="0" lvl="0" indent="0" algn="l" rtl="0">
              <a:spcBef>
                <a:spcPts val="0"/>
              </a:spcBef>
              <a:spcAft>
                <a:spcPts val="0"/>
              </a:spcAft>
              <a:buNone/>
            </a:pPr>
            <a:r>
              <a:rPr lang="en-GB" sz="1600">
                <a:solidFill>
                  <a:schemeClr val="dk1"/>
                </a:solidFill>
                <a:latin typeface="Roboto Mono"/>
                <a:ea typeface="Roboto Mono"/>
                <a:cs typeface="Roboto Mono"/>
                <a:sym typeface="Roboto Mono"/>
              </a:rPr>
              <a:t>“name”: “Izzy,</a:t>
            </a:r>
            <a:endParaRPr sz="1600">
              <a:solidFill>
                <a:schemeClr val="dk1"/>
              </a:solidFill>
              <a:latin typeface="Roboto Mono"/>
              <a:ea typeface="Roboto Mono"/>
              <a:cs typeface="Roboto Mono"/>
              <a:sym typeface="Roboto Mono"/>
            </a:endParaRPr>
          </a:p>
          <a:p>
            <a:pPr marL="0" lvl="0" indent="0" algn="l" rtl="0">
              <a:spcBef>
                <a:spcPts val="0"/>
              </a:spcBef>
              <a:spcAft>
                <a:spcPts val="0"/>
              </a:spcAft>
              <a:buNone/>
            </a:pPr>
            <a:r>
              <a:rPr lang="en-GB" sz="1600">
                <a:solidFill>
                  <a:schemeClr val="dk1"/>
                </a:solidFill>
                <a:latin typeface="Roboto Mono"/>
                <a:ea typeface="Roboto Mono"/>
                <a:cs typeface="Roboto Mono"/>
                <a:sym typeface="Roboto Mono"/>
              </a:rPr>
              <a:t>“age”: 5,</a:t>
            </a:r>
            <a:endParaRPr sz="1600">
              <a:solidFill>
                <a:schemeClr val="dk1"/>
              </a:solidFill>
              <a:latin typeface="Roboto Mono"/>
              <a:ea typeface="Roboto Mono"/>
              <a:cs typeface="Roboto Mono"/>
              <a:sym typeface="Roboto Mono"/>
            </a:endParaRPr>
          </a:p>
          <a:p>
            <a:pPr marL="0" lvl="0" indent="0" algn="l" rtl="0">
              <a:spcBef>
                <a:spcPts val="0"/>
              </a:spcBef>
              <a:spcAft>
                <a:spcPts val="0"/>
              </a:spcAft>
              <a:buNone/>
            </a:pPr>
            <a:r>
              <a:rPr lang="en-GB" sz="1600">
                <a:solidFill>
                  <a:schemeClr val="dk1"/>
                </a:solidFill>
                <a:latin typeface="Roboto Mono"/>
                <a:ea typeface="Roboto Mono"/>
                <a:cs typeface="Roboto Mono"/>
                <a:sym typeface="Roboto Mono"/>
              </a:rPr>
              <a:t>“breed”: “moggy”</a:t>
            </a:r>
            <a:endParaRPr sz="1600">
              <a:solidFill>
                <a:schemeClr val="dk1"/>
              </a:solidFill>
              <a:latin typeface="Roboto Mono"/>
              <a:ea typeface="Roboto Mono"/>
              <a:cs typeface="Roboto Mono"/>
              <a:sym typeface="Roboto Mono"/>
            </a:endParaRPr>
          </a:p>
          <a:p>
            <a:pPr marL="0" lvl="0" indent="0" algn="l" rtl="0">
              <a:spcBef>
                <a:spcPts val="0"/>
              </a:spcBef>
              <a:spcAft>
                <a:spcPts val="0"/>
              </a:spcAft>
              <a:buNone/>
            </a:pPr>
            <a:r>
              <a:rPr lang="en-GB" sz="1600">
                <a:solidFill>
                  <a:schemeClr val="dk1"/>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0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291"/>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29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0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5"/>
        <p:cNvGrpSpPr/>
        <p:nvPr/>
      </p:nvGrpSpPr>
      <p:grpSpPr>
        <a:xfrm>
          <a:off x="0" y="0"/>
          <a:ext cx="0" cy="0"/>
          <a:chOff x="0" y="0"/>
          <a:chExt cx="0" cy="0"/>
        </a:xfrm>
      </p:grpSpPr>
      <p:pic>
        <p:nvPicPr>
          <p:cNvPr id="316" name="Google Shape;316;p27" title="encoding.png"/>
          <p:cNvPicPr preferRelativeResize="0"/>
          <p:nvPr/>
        </p:nvPicPr>
        <p:blipFill>
          <a:blip r:embed="rId3">
            <a:alphaModFix/>
          </a:blip>
          <a:stretch>
            <a:fillRect/>
          </a:stretch>
        </p:blipFill>
        <p:spPr>
          <a:xfrm>
            <a:off x="2059375" y="-180975"/>
            <a:ext cx="7274772" cy="5143499"/>
          </a:xfrm>
          <a:prstGeom prst="rect">
            <a:avLst/>
          </a:prstGeom>
          <a:noFill/>
          <a:ln>
            <a:noFill/>
          </a:ln>
        </p:spPr>
      </p:pic>
      <p:sp>
        <p:nvSpPr>
          <p:cNvPr id="317" name="Google Shape;317;p27"/>
          <p:cNvSpPr txBox="1">
            <a:spLocks noGrp="1"/>
          </p:cNvSpPr>
          <p:nvPr>
            <p:ph type="title"/>
          </p:nvPr>
        </p:nvSpPr>
        <p:spPr>
          <a:xfrm>
            <a:off x="0" y="1716600"/>
            <a:ext cx="3318900" cy="1081500"/>
          </a:xfrm>
          <a:prstGeom prst="rect">
            <a:avLst/>
          </a:prstGeom>
        </p:spPr>
        <p:txBody>
          <a:bodyPr spcFirstLastPara="1" wrap="square" lIns="396000" tIns="91425" rIns="0" bIns="91425" anchor="ctr" anchorCtr="0">
            <a:normAutofit/>
          </a:bodyPr>
          <a:lstStyle/>
          <a:p>
            <a:pPr marL="0" lvl="0" indent="0" algn="l" rtl="0">
              <a:spcBef>
                <a:spcPts val="0"/>
              </a:spcBef>
              <a:spcAft>
                <a:spcPts val="0"/>
              </a:spcAft>
              <a:buNone/>
            </a:pPr>
            <a:r>
              <a:rPr lang="en-GB"/>
              <a:t>Data encoding</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28"/>
          <p:cNvSpPr txBox="1">
            <a:spLocks noGrp="1"/>
          </p:cNvSpPr>
          <p:nvPr>
            <p:ph type="title"/>
          </p:nvPr>
        </p:nvSpPr>
        <p:spPr>
          <a:xfrm>
            <a:off x="0" y="703675"/>
            <a:ext cx="5670000" cy="486000"/>
          </a:xfrm>
          <a:prstGeom prst="rect">
            <a:avLst/>
          </a:prstGeom>
        </p:spPr>
        <p:txBody>
          <a:bodyPr spcFirstLastPara="1" wrap="square" lIns="396000" tIns="91425" rIns="91425" bIns="91425" anchor="ctr" anchorCtr="0">
            <a:normAutofit fontScale="90000"/>
          </a:bodyPr>
          <a:lstStyle/>
          <a:p>
            <a:pPr marL="0" lvl="0" indent="0" algn="l" rtl="0">
              <a:spcBef>
                <a:spcPts val="0"/>
              </a:spcBef>
              <a:spcAft>
                <a:spcPts val="0"/>
              </a:spcAft>
              <a:buNone/>
            </a:pPr>
            <a:r>
              <a:rPr lang="en-GB"/>
              <a:t>ENCODING - WHY ARE WE TALKING ABOUT IT?</a:t>
            </a:r>
            <a:endParaRPr/>
          </a:p>
        </p:txBody>
      </p:sp>
      <p:sp>
        <p:nvSpPr>
          <p:cNvPr id="323" name="Google Shape;323;p28"/>
          <p:cNvSpPr txBox="1">
            <a:spLocks noGrp="1"/>
          </p:cNvSpPr>
          <p:nvPr>
            <p:ph type="body" idx="1"/>
          </p:nvPr>
        </p:nvSpPr>
        <p:spPr>
          <a:xfrm>
            <a:off x="0" y="1574225"/>
            <a:ext cx="8776800" cy="461700"/>
          </a:xfrm>
          <a:prstGeom prst="rect">
            <a:avLst/>
          </a:prstGeom>
        </p:spPr>
        <p:txBody>
          <a:bodyPr spcFirstLastPara="1" wrap="square" lIns="396000" tIns="91425" rIns="91425" bIns="91425" anchor="t" anchorCtr="0">
            <a:spAutoFit/>
          </a:bodyPr>
          <a:lstStyle/>
          <a:p>
            <a:pPr marL="0" lvl="0" indent="0" algn="l" rtl="0">
              <a:spcBef>
                <a:spcPts val="0"/>
              </a:spcBef>
              <a:spcAft>
                <a:spcPts val="1200"/>
              </a:spcAft>
              <a:buNone/>
            </a:pPr>
            <a:r>
              <a:rPr lang="en-GB" b="1"/>
              <a:t>Because:</a:t>
            </a:r>
            <a:endParaRPr b="1"/>
          </a:p>
        </p:txBody>
      </p:sp>
      <p:sp>
        <p:nvSpPr>
          <p:cNvPr id="324" name="Google Shape;324;p28"/>
          <p:cNvSpPr txBox="1"/>
          <p:nvPr/>
        </p:nvSpPr>
        <p:spPr>
          <a:xfrm>
            <a:off x="0" y="3556525"/>
            <a:ext cx="6852300" cy="461700"/>
          </a:xfrm>
          <a:prstGeom prst="rect">
            <a:avLst/>
          </a:prstGeom>
          <a:noFill/>
          <a:ln>
            <a:noFill/>
          </a:ln>
        </p:spPr>
        <p:txBody>
          <a:bodyPr spcFirstLastPara="1" wrap="square" lIns="396000" tIns="91425" rIns="91425" bIns="91425" anchor="t" anchorCtr="0">
            <a:spAutoFit/>
          </a:bodyPr>
          <a:lstStyle/>
          <a:p>
            <a:pPr marL="0" lvl="0" indent="0" algn="l" rtl="0">
              <a:spcBef>
                <a:spcPts val="0"/>
              </a:spcBef>
              <a:spcAft>
                <a:spcPts val="0"/>
              </a:spcAft>
              <a:buNone/>
            </a:pPr>
            <a:r>
              <a:rPr lang="en-GB" sz="1800">
                <a:latin typeface="Roboto"/>
                <a:ea typeface="Roboto"/>
                <a:cs typeface="Roboto"/>
                <a:sym typeface="Roboto"/>
              </a:rPr>
              <a:t>ÐœÐµÑ‚Ð°Ð´Ð°Ð½Ð½Ñ‹Ðµ Ð¸Ð¼ÐµÑŽÑ‚ Ð·Ð½Ð°Ñ‡ÐµÐ½Ð¸Ðµ</a:t>
            </a:r>
            <a:endParaRPr sz="1800">
              <a:latin typeface="Roboto"/>
              <a:ea typeface="Roboto"/>
              <a:cs typeface="Roboto"/>
              <a:sym typeface="Roboto"/>
            </a:endParaRPr>
          </a:p>
        </p:txBody>
      </p:sp>
      <p:sp>
        <p:nvSpPr>
          <p:cNvPr id="325" name="Google Shape;325;p28"/>
          <p:cNvSpPr txBox="1"/>
          <p:nvPr/>
        </p:nvSpPr>
        <p:spPr>
          <a:xfrm>
            <a:off x="0" y="2186725"/>
            <a:ext cx="3000000" cy="446400"/>
          </a:xfrm>
          <a:prstGeom prst="rect">
            <a:avLst/>
          </a:prstGeom>
          <a:noFill/>
          <a:ln>
            <a:noFill/>
          </a:ln>
        </p:spPr>
        <p:txBody>
          <a:bodyPr spcFirstLastPara="1" wrap="square" lIns="396000" tIns="91425" rIns="91425" bIns="91425" anchor="t" anchorCtr="0">
            <a:spAutoFit/>
          </a:bodyPr>
          <a:lstStyle/>
          <a:p>
            <a:pPr marL="0" lvl="0" indent="0" algn="l" rtl="0">
              <a:spcBef>
                <a:spcPts val="0"/>
              </a:spcBef>
              <a:spcAft>
                <a:spcPts val="0"/>
              </a:spcAft>
              <a:buNone/>
            </a:pPr>
            <a:r>
              <a:rPr lang="en-GB" sz="1700">
                <a:latin typeface="Roboto"/>
                <a:ea typeface="Roboto"/>
                <a:cs typeface="Roboto"/>
                <a:sym typeface="Roboto"/>
              </a:rPr>
              <a:t>FriÃ°rikka RÃºnarsdÃ³ttir</a:t>
            </a:r>
            <a:endParaRPr sz="1700">
              <a:latin typeface="Roboto"/>
              <a:ea typeface="Roboto"/>
              <a:cs typeface="Roboto"/>
              <a:sym typeface="Roboto"/>
            </a:endParaRPr>
          </a:p>
        </p:txBody>
      </p:sp>
      <p:sp>
        <p:nvSpPr>
          <p:cNvPr id="326" name="Google Shape;326;p28"/>
          <p:cNvSpPr txBox="1"/>
          <p:nvPr/>
        </p:nvSpPr>
        <p:spPr>
          <a:xfrm>
            <a:off x="0" y="2633125"/>
            <a:ext cx="3000000" cy="461700"/>
          </a:xfrm>
          <a:prstGeom prst="rect">
            <a:avLst/>
          </a:prstGeom>
          <a:noFill/>
          <a:ln>
            <a:noFill/>
          </a:ln>
        </p:spPr>
        <p:txBody>
          <a:bodyPr spcFirstLastPara="1" wrap="square" lIns="396000" tIns="91425" rIns="91425" bIns="91425" anchor="t" anchorCtr="0">
            <a:spAutoFit/>
          </a:bodyPr>
          <a:lstStyle/>
          <a:p>
            <a:pPr marL="0" lvl="0" indent="0" algn="l" rtl="0">
              <a:spcBef>
                <a:spcPts val="0"/>
              </a:spcBef>
              <a:spcAft>
                <a:spcPts val="0"/>
              </a:spcAft>
              <a:buNone/>
            </a:pPr>
            <a:r>
              <a:rPr lang="en-GB" sz="1800">
                <a:latin typeface="Roboto"/>
                <a:ea typeface="Roboto"/>
                <a:cs typeface="Roboto"/>
                <a:sym typeface="Roboto"/>
              </a:rPr>
              <a:t>Â©2020</a:t>
            </a:r>
            <a:endParaRPr sz="1800">
              <a:latin typeface="Roboto"/>
              <a:ea typeface="Roboto"/>
              <a:cs typeface="Roboto"/>
              <a:sym typeface="Roboto"/>
            </a:endParaRPr>
          </a:p>
        </p:txBody>
      </p:sp>
      <p:sp>
        <p:nvSpPr>
          <p:cNvPr id="327" name="Google Shape;327;p28"/>
          <p:cNvSpPr txBox="1"/>
          <p:nvPr/>
        </p:nvSpPr>
        <p:spPr>
          <a:xfrm>
            <a:off x="0" y="3094825"/>
            <a:ext cx="3000000" cy="461700"/>
          </a:xfrm>
          <a:prstGeom prst="rect">
            <a:avLst/>
          </a:prstGeom>
          <a:noFill/>
          <a:ln>
            <a:noFill/>
          </a:ln>
        </p:spPr>
        <p:txBody>
          <a:bodyPr spcFirstLastPara="1" wrap="square" lIns="396000" tIns="91425" rIns="91425" bIns="91425" anchor="t" anchorCtr="0">
            <a:spAutoFit/>
          </a:bodyPr>
          <a:lstStyle/>
          <a:p>
            <a:pPr marL="0" lvl="0" indent="0" algn="l" rtl="0">
              <a:spcBef>
                <a:spcPts val="0"/>
              </a:spcBef>
              <a:spcAft>
                <a:spcPts val="0"/>
              </a:spcAft>
              <a:buNone/>
            </a:pPr>
            <a:r>
              <a:rPr lang="en-GB" sz="1800">
                <a:latin typeface="Roboto"/>
                <a:ea typeface="Roboto"/>
                <a:cs typeface="Roboto"/>
                <a:sym typeface="Roboto"/>
              </a:rPr>
              <a:t>fÃ¼nf sÃ¼ÃŸe FÃ¼chse</a:t>
            </a:r>
            <a:endParaRPr sz="1800">
              <a:latin typeface="Roboto"/>
              <a:ea typeface="Roboto"/>
              <a:cs typeface="Roboto"/>
              <a:sym typeface="Roboto"/>
            </a:endParaRPr>
          </a:p>
        </p:txBody>
      </p:sp>
      <p:sp>
        <p:nvSpPr>
          <p:cNvPr id="328" name="Google Shape;328;p28"/>
          <p:cNvSpPr txBox="1"/>
          <p:nvPr/>
        </p:nvSpPr>
        <p:spPr>
          <a:xfrm>
            <a:off x="0" y="4018225"/>
            <a:ext cx="3940500" cy="461700"/>
          </a:xfrm>
          <a:prstGeom prst="rect">
            <a:avLst/>
          </a:prstGeom>
          <a:noFill/>
          <a:ln>
            <a:noFill/>
          </a:ln>
        </p:spPr>
        <p:txBody>
          <a:bodyPr spcFirstLastPara="1" wrap="square" lIns="396000" tIns="91425" rIns="91425" bIns="91425" anchor="t" anchorCtr="0">
            <a:spAutoFit/>
          </a:bodyPr>
          <a:lstStyle/>
          <a:p>
            <a:pPr marL="0" lvl="0" indent="0" algn="l" rtl="0">
              <a:spcBef>
                <a:spcPts val="0"/>
              </a:spcBef>
              <a:spcAft>
                <a:spcPts val="0"/>
              </a:spcAft>
              <a:buNone/>
            </a:pPr>
            <a:r>
              <a:rPr lang="en-GB" sz="1800">
                <a:latin typeface="Roboto"/>
                <a:ea typeface="Roboto"/>
                <a:cs typeface="Roboto"/>
                <a:sym typeface="Roboto"/>
              </a:rPr>
              <a:t>ë©”íƒ€ë°ì´í„°ê°€ ì¤‘ìš”í•©ë‹ˆë‹¤</a:t>
            </a:r>
            <a:endParaRPr sz="1800">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29"/>
          <p:cNvSpPr txBox="1">
            <a:spLocks noGrp="1"/>
          </p:cNvSpPr>
          <p:nvPr>
            <p:ph type="title"/>
          </p:nvPr>
        </p:nvSpPr>
        <p:spPr>
          <a:xfrm>
            <a:off x="0" y="703675"/>
            <a:ext cx="5670000" cy="486000"/>
          </a:xfrm>
          <a:prstGeom prst="rect">
            <a:avLst/>
          </a:prstGeom>
        </p:spPr>
        <p:txBody>
          <a:bodyPr spcFirstLastPara="1" wrap="square" lIns="396000" tIns="91425" rIns="91425" bIns="91425" anchor="ctr" anchorCtr="0">
            <a:normAutofit fontScale="90000"/>
          </a:bodyPr>
          <a:lstStyle/>
          <a:p>
            <a:pPr marL="0" lvl="0" indent="0" algn="l" rtl="0">
              <a:spcBef>
                <a:spcPts val="0"/>
              </a:spcBef>
              <a:spcAft>
                <a:spcPts val="0"/>
              </a:spcAft>
              <a:buNone/>
            </a:pPr>
            <a:r>
              <a:rPr lang="en-GB"/>
              <a:t>ENCODING - WHY ARE WE TALKING ABOUT IT?</a:t>
            </a:r>
            <a:endParaRPr/>
          </a:p>
        </p:txBody>
      </p:sp>
      <p:sp>
        <p:nvSpPr>
          <p:cNvPr id="334" name="Google Shape;334;p29"/>
          <p:cNvSpPr txBox="1"/>
          <p:nvPr/>
        </p:nvSpPr>
        <p:spPr>
          <a:xfrm>
            <a:off x="0" y="3556525"/>
            <a:ext cx="6852300" cy="461700"/>
          </a:xfrm>
          <a:prstGeom prst="rect">
            <a:avLst/>
          </a:prstGeom>
          <a:noFill/>
          <a:ln>
            <a:noFill/>
          </a:ln>
        </p:spPr>
        <p:txBody>
          <a:bodyPr spcFirstLastPara="1" wrap="square" lIns="396000" tIns="91425" rIns="91425" bIns="91425" anchor="t" anchorCtr="0">
            <a:spAutoFit/>
          </a:bodyPr>
          <a:lstStyle/>
          <a:p>
            <a:pPr marL="0" lvl="0" indent="0" algn="l" rtl="0">
              <a:spcBef>
                <a:spcPts val="0"/>
              </a:spcBef>
              <a:spcAft>
                <a:spcPts val="0"/>
              </a:spcAft>
              <a:buNone/>
            </a:pPr>
            <a:r>
              <a:rPr lang="en-GB" sz="1800">
                <a:latin typeface="Roboto"/>
                <a:ea typeface="Roboto"/>
                <a:cs typeface="Roboto"/>
                <a:sym typeface="Roboto"/>
              </a:rPr>
              <a:t>Метаданные имеют значение</a:t>
            </a:r>
            <a:endParaRPr sz="1800">
              <a:latin typeface="Roboto"/>
              <a:ea typeface="Roboto"/>
              <a:cs typeface="Roboto"/>
              <a:sym typeface="Roboto"/>
            </a:endParaRPr>
          </a:p>
        </p:txBody>
      </p:sp>
      <p:sp>
        <p:nvSpPr>
          <p:cNvPr id="335" name="Google Shape;335;p29"/>
          <p:cNvSpPr txBox="1"/>
          <p:nvPr/>
        </p:nvSpPr>
        <p:spPr>
          <a:xfrm>
            <a:off x="0" y="2186725"/>
            <a:ext cx="3000000" cy="446400"/>
          </a:xfrm>
          <a:prstGeom prst="rect">
            <a:avLst/>
          </a:prstGeom>
          <a:noFill/>
          <a:ln>
            <a:noFill/>
          </a:ln>
        </p:spPr>
        <p:txBody>
          <a:bodyPr spcFirstLastPara="1" wrap="square" lIns="396000" tIns="91425" rIns="91425" bIns="91425" anchor="t" anchorCtr="0">
            <a:spAutoFit/>
          </a:bodyPr>
          <a:lstStyle/>
          <a:p>
            <a:pPr marL="0" lvl="0" indent="0" algn="l" rtl="0">
              <a:spcBef>
                <a:spcPts val="0"/>
              </a:spcBef>
              <a:spcAft>
                <a:spcPts val="0"/>
              </a:spcAft>
              <a:buNone/>
            </a:pPr>
            <a:r>
              <a:rPr lang="en-GB" sz="1700">
                <a:latin typeface="Roboto"/>
                <a:ea typeface="Roboto"/>
                <a:cs typeface="Roboto"/>
                <a:sym typeface="Roboto"/>
              </a:rPr>
              <a:t>Friðrikka Rúnarsdóttir</a:t>
            </a:r>
            <a:endParaRPr sz="1700">
              <a:latin typeface="Roboto"/>
              <a:ea typeface="Roboto"/>
              <a:cs typeface="Roboto"/>
              <a:sym typeface="Roboto"/>
            </a:endParaRPr>
          </a:p>
        </p:txBody>
      </p:sp>
      <p:sp>
        <p:nvSpPr>
          <p:cNvPr id="336" name="Google Shape;336;p29"/>
          <p:cNvSpPr txBox="1"/>
          <p:nvPr/>
        </p:nvSpPr>
        <p:spPr>
          <a:xfrm>
            <a:off x="0" y="2633125"/>
            <a:ext cx="3000000" cy="461700"/>
          </a:xfrm>
          <a:prstGeom prst="rect">
            <a:avLst/>
          </a:prstGeom>
          <a:noFill/>
          <a:ln>
            <a:noFill/>
          </a:ln>
        </p:spPr>
        <p:txBody>
          <a:bodyPr spcFirstLastPara="1" wrap="square" lIns="396000" tIns="91425" rIns="91425" bIns="91425" anchor="t" anchorCtr="0">
            <a:spAutoFit/>
          </a:bodyPr>
          <a:lstStyle/>
          <a:p>
            <a:pPr marL="0" lvl="0" indent="0" algn="l" rtl="0">
              <a:spcBef>
                <a:spcPts val="0"/>
              </a:spcBef>
              <a:spcAft>
                <a:spcPts val="0"/>
              </a:spcAft>
              <a:buNone/>
            </a:pPr>
            <a:r>
              <a:rPr lang="en-GB" sz="1800">
                <a:latin typeface="Roboto"/>
                <a:ea typeface="Roboto"/>
                <a:cs typeface="Roboto"/>
                <a:sym typeface="Roboto"/>
              </a:rPr>
              <a:t>©2020</a:t>
            </a:r>
            <a:endParaRPr sz="1800">
              <a:latin typeface="Roboto"/>
              <a:ea typeface="Roboto"/>
              <a:cs typeface="Roboto"/>
              <a:sym typeface="Roboto"/>
            </a:endParaRPr>
          </a:p>
        </p:txBody>
      </p:sp>
      <p:sp>
        <p:nvSpPr>
          <p:cNvPr id="337" name="Google Shape;337;p29"/>
          <p:cNvSpPr txBox="1"/>
          <p:nvPr/>
        </p:nvSpPr>
        <p:spPr>
          <a:xfrm>
            <a:off x="0" y="3094825"/>
            <a:ext cx="3000000" cy="461700"/>
          </a:xfrm>
          <a:prstGeom prst="rect">
            <a:avLst/>
          </a:prstGeom>
          <a:noFill/>
          <a:ln>
            <a:noFill/>
          </a:ln>
        </p:spPr>
        <p:txBody>
          <a:bodyPr spcFirstLastPara="1" wrap="square" lIns="396000" tIns="91425" rIns="91425" bIns="91425" anchor="t" anchorCtr="0">
            <a:spAutoFit/>
          </a:bodyPr>
          <a:lstStyle/>
          <a:p>
            <a:pPr marL="0" lvl="0" indent="0" algn="l" rtl="0">
              <a:spcBef>
                <a:spcPts val="0"/>
              </a:spcBef>
              <a:spcAft>
                <a:spcPts val="0"/>
              </a:spcAft>
              <a:buNone/>
            </a:pPr>
            <a:r>
              <a:rPr lang="en-GB" sz="1800">
                <a:latin typeface="Roboto"/>
                <a:ea typeface="Roboto"/>
                <a:cs typeface="Roboto"/>
                <a:sym typeface="Roboto"/>
              </a:rPr>
              <a:t>fünf süße Füchse</a:t>
            </a:r>
            <a:endParaRPr sz="1800">
              <a:latin typeface="Roboto"/>
              <a:ea typeface="Roboto"/>
              <a:cs typeface="Roboto"/>
              <a:sym typeface="Roboto"/>
            </a:endParaRPr>
          </a:p>
        </p:txBody>
      </p:sp>
      <p:sp>
        <p:nvSpPr>
          <p:cNvPr id="338" name="Google Shape;338;p29"/>
          <p:cNvSpPr txBox="1"/>
          <p:nvPr/>
        </p:nvSpPr>
        <p:spPr>
          <a:xfrm>
            <a:off x="0" y="4018225"/>
            <a:ext cx="3940500" cy="461700"/>
          </a:xfrm>
          <a:prstGeom prst="rect">
            <a:avLst/>
          </a:prstGeom>
          <a:noFill/>
          <a:ln>
            <a:noFill/>
          </a:ln>
        </p:spPr>
        <p:txBody>
          <a:bodyPr spcFirstLastPara="1" wrap="square" lIns="396000" tIns="91425" rIns="91425" bIns="91425" anchor="t" anchorCtr="0">
            <a:spAutoFit/>
          </a:bodyPr>
          <a:lstStyle/>
          <a:p>
            <a:pPr marL="0" lvl="0" indent="0" algn="l" rtl="0">
              <a:spcBef>
                <a:spcPts val="0"/>
              </a:spcBef>
              <a:spcAft>
                <a:spcPts val="0"/>
              </a:spcAft>
              <a:buNone/>
            </a:pPr>
            <a:r>
              <a:rPr lang="en-GB" sz="1800">
                <a:latin typeface="Roboto"/>
                <a:ea typeface="Roboto"/>
                <a:cs typeface="Roboto"/>
                <a:sym typeface="Roboto"/>
              </a:rPr>
              <a:t>메타데이터가 중요합니다</a:t>
            </a:r>
            <a:endParaRPr sz="1800">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0"/>
          <p:cNvSpPr txBox="1">
            <a:spLocks noGrp="1"/>
          </p:cNvSpPr>
          <p:nvPr>
            <p:ph type="title"/>
          </p:nvPr>
        </p:nvSpPr>
        <p:spPr>
          <a:xfrm>
            <a:off x="0" y="703675"/>
            <a:ext cx="5670000" cy="486000"/>
          </a:xfrm>
          <a:prstGeom prst="rect">
            <a:avLst/>
          </a:prstGeom>
        </p:spPr>
        <p:txBody>
          <a:bodyPr spcFirstLastPara="1" wrap="square" lIns="396000" tIns="91425" rIns="91425" bIns="91425" anchor="ctr" anchorCtr="0">
            <a:normAutofit fontScale="90000"/>
          </a:bodyPr>
          <a:lstStyle/>
          <a:p>
            <a:pPr marL="0" lvl="0" indent="0" algn="l" rtl="0">
              <a:spcBef>
                <a:spcPts val="0"/>
              </a:spcBef>
              <a:spcAft>
                <a:spcPts val="0"/>
              </a:spcAft>
              <a:buNone/>
            </a:pPr>
            <a:r>
              <a:rPr lang="en-GB"/>
              <a:t>CODE, ENCODING AND DECODING</a:t>
            </a:r>
            <a:endParaRPr/>
          </a:p>
        </p:txBody>
      </p:sp>
      <p:sp>
        <p:nvSpPr>
          <p:cNvPr id="344" name="Google Shape;344;p30"/>
          <p:cNvSpPr txBox="1">
            <a:spLocks noGrp="1"/>
          </p:cNvSpPr>
          <p:nvPr>
            <p:ph type="body" idx="1"/>
          </p:nvPr>
        </p:nvSpPr>
        <p:spPr>
          <a:xfrm>
            <a:off x="0" y="3180675"/>
            <a:ext cx="8776800" cy="815700"/>
          </a:xfrm>
          <a:prstGeom prst="rect">
            <a:avLst/>
          </a:prstGeom>
        </p:spPr>
        <p:txBody>
          <a:bodyPr spcFirstLastPara="1" wrap="square" lIns="396000" tIns="91425" rIns="91425" bIns="91425" anchor="t" anchorCtr="0">
            <a:spAutoFit/>
          </a:bodyPr>
          <a:lstStyle/>
          <a:p>
            <a:pPr marL="0" lvl="0" indent="0" algn="l" rtl="0">
              <a:lnSpc>
                <a:spcPct val="100000"/>
              </a:lnSpc>
              <a:spcBef>
                <a:spcPts val="0"/>
              </a:spcBef>
              <a:spcAft>
                <a:spcPts val="0"/>
              </a:spcAft>
              <a:buNone/>
            </a:pPr>
            <a:r>
              <a:rPr lang="en-GB" sz="1500" b="1"/>
              <a:t>encode</a:t>
            </a:r>
            <a:r>
              <a:rPr lang="en-GB" sz="1500"/>
              <a:t> /ɛnˈkəʊd/, </a:t>
            </a:r>
            <a:r>
              <a:rPr lang="en-GB" sz="1500" i="1"/>
              <a:t>verb</a:t>
            </a:r>
            <a:endParaRPr sz="1500" i="1"/>
          </a:p>
          <a:p>
            <a:pPr marL="0" lvl="0" indent="0" algn="l" rtl="0">
              <a:lnSpc>
                <a:spcPct val="100000"/>
              </a:lnSpc>
              <a:spcBef>
                <a:spcPts val="0"/>
              </a:spcBef>
              <a:spcAft>
                <a:spcPts val="0"/>
              </a:spcAft>
              <a:buClr>
                <a:schemeClr val="dk1"/>
              </a:buClr>
              <a:buSzPts val="1100"/>
              <a:buFont typeface="Arial"/>
              <a:buNone/>
            </a:pPr>
            <a:endParaRPr sz="1300" i="1"/>
          </a:p>
          <a:p>
            <a:pPr marL="457200" lvl="0" indent="0" algn="l" rtl="0">
              <a:lnSpc>
                <a:spcPct val="100000"/>
              </a:lnSpc>
              <a:spcBef>
                <a:spcPts val="0"/>
              </a:spcBef>
              <a:spcAft>
                <a:spcPts val="0"/>
              </a:spcAft>
              <a:buNone/>
            </a:pPr>
            <a:r>
              <a:rPr lang="en-GB" sz="1300"/>
              <a:t>to translate into cipher or code</a:t>
            </a:r>
            <a:endParaRPr sz="1300"/>
          </a:p>
        </p:txBody>
      </p:sp>
      <p:sp>
        <p:nvSpPr>
          <p:cNvPr id="345" name="Google Shape;345;p30"/>
          <p:cNvSpPr txBox="1">
            <a:spLocks noGrp="1"/>
          </p:cNvSpPr>
          <p:nvPr>
            <p:ph type="body" idx="1"/>
          </p:nvPr>
        </p:nvSpPr>
        <p:spPr>
          <a:xfrm>
            <a:off x="0" y="1364475"/>
            <a:ext cx="8776800" cy="1816200"/>
          </a:xfrm>
          <a:prstGeom prst="rect">
            <a:avLst/>
          </a:prstGeom>
        </p:spPr>
        <p:txBody>
          <a:bodyPr spcFirstLastPara="1" wrap="square" lIns="396000" tIns="91425" rIns="91425" bIns="91425" anchor="t" anchorCtr="0">
            <a:spAutoFit/>
          </a:bodyPr>
          <a:lstStyle/>
          <a:p>
            <a:pPr marL="0" lvl="0" indent="0" algn="l" rtl="0">
              <a:lnSpc>
                <a:spcPct val="100000"/>
              </a:lnSpc>
              <a:spcBef>
                <a:spcPts val="0"/>
              </a:spcBef>
              <a:spcAft>
                <a:spcPts val="0"/>
              </a:spcAft>
              <a:buNone/>
            </a:pPr>
            <a:r>
              <a:rPr lang="en-GB" sz="1500" b="1"/>
              <a:t>code</a:t>
            </a:r>
            <a:r>
              <a:rPr lang="en-GB" sz="1500"/>
              <a:t> /kəʊd/, </a:t>
            </a:r>
            <a:r>
              <a:rPr lang="en-GB" sz="1500" i="1"/>
              <a:t>noun</a:t>
            </a:r>
            <a:endParaRPr sz="1500" i="1"/>
          </a:p>
          <a:p>
            <a:pPr marL="0" lvl="0" indent="0" algn="l" rtl="0">
              <a:lnSpc>
                <a:spcPct val="100000"/>
              </a:lnSpc>
              <a:spcBef>
                <a:spcPts val="0"/>
              </a:spcBef>
              <a:spcAft>
                <a:spcPts val="0"/>
              </a:spcAft>
              <a:buClr>
                <a:schemeClr val="dk1"/>
              </a:buClr>
              <a:buSzPts val="1100"/>
              <a:buFont typeface="Arial"/>
              <a:buNone/>
            </a:pPr>
            <a:endParaRPr sz="1300" i="1"/>
          </a:p>
          <a:p>
            <a:pPr marL="457200" lvl="0" indent="0" algn="l" rtl="0">
              <a:lnSpc>
                <a:spcPct val="100000"/>
              </a:lnSpc>
              <a:spcBef>
                <a:spcPts val="0"/>
              </a:spcBef>
              <a:spcAft>
                <a:spcPts val="0"/>
              </a:spcAft>
              <a:buNone/>
            </a:pPr>
            <a:r>
              <a:rPr lang="en-GB" sz="1300"/>
              <a:t>A </a:t>
            </a:r>
            <a:r>
              <a:rPr lang="en-GB" sz="1300" b="1"/>
              <a:t>method of communication</a:t>
            </a:r>
            <a:r>
              <a:rPr lang="en-GB" sz="1300"/>
              <a:t> in which each </a:t>
            </a:r>
            <a:r>
              <a:rPr lang="en-GB" sz="1300" b="1"/>
              <a:t>letter </a:t>
            </a:r>
            <a:r>
              <a:rPr lang="en-GB" sz="1300"/>
              <a:t>(or group of letters) in a written message is systematically </a:t>
            </a:r>
            <a:r>
              <a:rPr lang="en-GB" sz="1300" b="1"/>
              <a:t>substituted </a:t>
            </a:r>
            <a:r>
              <a:rPr lang="en-GB" sz="1300"/>
              <a:t>by another, or by a symbol, to </a:t>
            </a:r>
            <a:r>
              <a:rPr lang="en-GB" sz="1300" b="1"/>
              <a:t>enable transmission</a:t>
            </a:r>
            <a:endParaRPr sz="1300" b="1"/>
          </a:p>
          <a:p>
            <a:pPr marL="457200" lvl="0" indent="0" algn="l" rtl="0">
              <a:lnSpc>
                <a:spcPct val="100000"/>
              </a:lnSpc>
              <a:spcBef>
                <a:spcPts val="0"/>
              </a:spcBef>
              <a:spcAft>
                <a:spcPts val="0"/>
              </a:spcAft>
              <a:buClr>
                <a:schemeClr val="dk1"/>
              </a:buClr>
              <a:buSzPts val="1100"/>
              <a:buFont typeface="Arial"/>
              <a:buNone/>
            </a:pPr>
            <a:endParaRPr sz="1300"/>
          </a:p>
          <a:p>
            <a:pPr marL="457200" lvl="0" indent="0" algn="l" rtl="0">
              <a:lnSpc>
                <a:spcPct val="100000"/>
              </a:lnSpc>
              <a:spcBef>
                <a:spcPts val="0"/>
              </a:spcBef>
              <a:spcAft>
                <a:spcPts val="0"/>
              </a:spcAft>
              <a:buNone/>
            </a:pPr>
            <a:r>
              <a:rPr lang="en-GB" sz="1300" i="1"/>
              <a:t>Computing</a:t>
            </a:r>
            <a:r>
              <a:rPr lang="en-GB" sz="1300"/>
              <a:t>. Any </a:t>
            </a:r>
            <a:r>
              <a:rPr lang="en-GB" sz="1300" b="1"/>
              <a:t>system of symbols and rules</a:t>
            </a:r>
            <a:r>
              <a:rPr lang="en-GB" sz="1300"/>
              <a:t> for </a:t>
            </a:r>
            <a:r>
              <a:rPr lang="en-GB" sz="1300" b="1"/>
              <a:t>expressing information</a:t>
            </a:r>
            <a:r>
              <a:rPr lang="en-GB" sz="1300"/>
              <a:t> or instructions in a form </a:t>
            </a:r>
            <a:r>
              <a:rPr lang="en-GB" sz="1300" b="1"/>
              <a:t>usable by a computer</a:t>
            </a:r>
            <a:r>
              <a:rPr lang="en-GB" sz="1300"/>
              <a:t> or other digital machine for </a:t>
            </a:r>
            <a:r>
              <a:rPr lang="en-GB" sz="1300" b="1"/>
              <a:t>processing </a:t>
            </a:r>
            <a:r>
              <a:rPr lang="en-GB" sz="1300"/>
              <a:t>or </a:t>
            </a:r>
            <a:r>
              <a:rPr lang="en-GB" sz="1300" b="1"/>
              <a:t>transmitting information</a:t>
            </a:r>
            <a:r>
              <a:rPr lang="en-GB" sz="1300"/>
              <a:t>. Also: information or instructions written according to such a system.</a:t>
            </a:r>
            <a:endParaRPr sz="1300" b="1"/>
          </a:p>
        </p:txBody>
      </p:sp>
      <p:sp>
        <p:nvSpPr>
          <p:cNvPr id="346" name="Google Shape;346;p30"/>
          <p:cNvSpPr txBox="1"/>
          <p:nvPr/>
        </p:nvSpPr>
        <p:spPr>
          <a:xfrm>
            <a:off x="0" y="3996375"/>
            <a:ext cx="9144000" cy="814200"/>
          </a:xfrm>
          <a:prstGeom prst="rect">
            <a:avLst/>
          </a:prstGeom>
          <a:noFill/>
          <a:ln>
            <a:noFill/>
          </a:ln>
        </p:spPr>
        <p:txBody>
          <a:bodyPr spcFirstLastPara="1" wrap="square" lIns="396000" tIns="90000" rIns="91425" bIns="91425" anchor="t" anchorCtr="0">
            <a:spAutoFit/>
          </a:bodyPr>
          <a:lstStyle/>
          <a:p>
            <a:pPr marL="0" lvl="0" indent="0" algn="l" rtl="0">
              <a:spcBef>
                <a:spcPts val="0"/>
              </a:spcBef>
              <a:spcAft>
                <a:spcPts val="0"/>
              </a:spcAft>
              <a:buNone/>
            </a:pPr>
            <a:r>
              <a:rPr lang="en-GB" sz="1500" b="1">
                <a:solidFill>
                  <a:schemeClr val="dk1"/>
                </a:solidFill>
                <a:latin typeface="Roboto"/>
                <a:ea typeface="Roboto"/>
                <a:cs typeface="Roboto"/>
                <a:sym typeface="Roboto"/>
              </a:rPr>
              <a:t>decode</a:t>
            </a:r>
            <a:r>
              <a:rPr lang="en-GB" sz="1500">
                <a:solidFill>
                  <a:schemeClr val="dk1"/>
                </a:solidFill>
                <a:latin typeface="Roboto"/>
                <a:ea typeface="Roboto"/>
                <a:cs typeface="Roboto"/>
                <a:sym typeface="Roboto"/>
              </a:rPr>
              <a:t> /(ˌ)diːˈkəʊd/, </a:t>
            </a:r>
            <a:r>
              <a:rPr lang="en-GB" sz="1500" i="1">
                <a:solidFill>
                  <a:schemeClr val="dk1"/>
                </a:solidFill>
                <a:latin typeface="Roboto"/>
                <a:ea typeface="Roboto"/>
                <a:cs typeface="Roboto"/>
                <a:sym typeface="Roboto"/>
              </a:rPr>
              <a:t>verb</a:t>
            </a:r>
            <a:endParaRPr sz="1500" i="1">
              <a:solidFill>
                <a:schemeClr val="dk1"/>
              </a:solidFill>
              <a:latin typeface="Roboto"/>
              <a:ea typeface="Roboto"/>
              <a:cs typeface="Roboto"/>
              <a:sym typeface="Roboto"/>
            </a:endParaRPr>
          </a:p>
          <a:p>
            <a:pPr marL="0" lvl="0" indent="0" algn="l" rtl="0">
              <a:spcBef>
                <a:spcPts val="0"/>
              </a:spcBef>
              <a:spcAft>
                <a:spcPts val="0"/>
              </a:spcAft>
              <a:buNone/>
            </a:pPr>
            <a:endParaRPr sz="1300" i="1">
              <a:solidFill>
                <a:schemeClr val="dk1"/>
              </a:solidFill>
              <a:latin typeface="Roboto"/>
              <a:ea typeface="Roboto"/>
              <a:cs typeface="Roboto"/>
              <a:sym typeface="Roboto"/>
            </a:endParaRPr>
          </a:p>
          <a:p>
            <a:pPr marL="457200" lvl="0" indent="0" algn="l" rtl="0">
              <a:spcBef>
                <a:spcPts val="0"/>
              </a:spcBef>
              <a:spcAft>
                <a:spcPts val="0"/>
              </a:spcAft>
              <a:buNone/>
            </a:pPr>
            <a:r>
              <a:rPr lang="en-GB" sz="1300">
                <a:solidFill>
                  <a:schemeClr val="dk1"/>
                </a:solidFill>
                <a:latin typeface="Roboto"/>
                <a:ea typeface="Roboto"/>
                <a:cs typeface="Roboto"/>
                <a:sym typeface="Roboto"/>
              </a:rPr>
              <a:t>to decipher or translate (a coded message)</a:t>
            </a:r>
            <a:endParaRPr sz="1300">
              <a:solidFill>
                <a:schemeClr val="dk1"/>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31"/>
          <p:cNvSpPr txBox="1">
            <a:spLocks noGrp="1"/>
          </p:cNvSpPr>
          <p:nvPr>
            <p:ph type="title"/>
          </p:nvPr>
        </p:nvSpPr>
        <p:spPr>
          <a:xfrm>
            <a:off x="0" y="703675"/>
            <a:ext cx="5670000" cy="486000"/>
          </a:xfrm>
          <a:prstGeom prst="rect">
            <a:avLst/>
          </a:prstGeom>
        </p:spPr>
        <p:txBody>
          <a:bodyPr spcFirstLastPara="1" wrap="square" lIns="396000" tIns="91425" rIns="91425" bIns="91425" anchor="ctr" anchorCtr="0">
            <a:normAutofit fontScale="90000"/>
          </a:bodyPr>
          <a:lstStyle/>
          <a:p>
            <a:pPr marL="0" lvl="0" indent="0" algn="l" rtl="0">
              <a:spcBef>
                <a:spcPts val="0"/>
              </a:spcBef>
              <a:spcAft>
                <a:spcPts val="0"/>
              </a:spcAft>
              <a:buNone/>
            </a:pPr>
            <a:r>
              <a:rPr lang="en-GB"/>
              <a:t>WHAT IS CHARACTER ENCODING?</a:t>
            </a:r>
            <a:endParaRPr/>
          </a:p>
        </p:txBody>
      </p:sp>
      <p:pic>
        <p:nvPicPr>
          <p:cNvPr id="352" name="Google Shape;352;p31" title="eye.png"/>
          <p:cNvPicPr preferRelativeResize="0"/>
          <p:nvPr/>
        </p:nvPicPr>
        <p:blipFill>
          <a:blip r:embed="rId3">
            <a:alphaModFix/>
          </a:blip>
          <a:stretch>
            <a:fillRect/>
          </a:stretch>
        </p:blipFill>
        <p:spPr>
          <a:xfrm>
            <a:off x="396000" y="1761525"/>
            <a:ext cx="360000" cy="360000"/>
          </a:xfrm>
          <a:prstGeom prst="rect">
            <a:avLst/>
          </a:prstGeom>
          <a:noFill/>
          <a:ln>
            <a:noFill/>
          </a:ln>
        </p:spPr>
      </p:pic>
      <p:sp>
        <p:nvSpPr>
          <p:cNvPr id="353" name="Google Shape;353;p31"/>
          <p:cNvSpPr txBox="1"/>
          <p:nvPr/>
        </p:nvSpPr>
        <p:spPr>
          <a:xfrm>
            <a:off x="756000" y="1551375"/>
            <a:ext cx="4914000" cy="747300"/>
          </a:xfrm>
          <a:prstGeom prst="rect">
            <a:avLst/>
          </a:prstGeom>
          <a:noFill/>
          <a:ln>
            <a:noFill/>
          </a:ln>
        </p:spPr>
        <p:txBody>
          <a:bodyPr spcFirstLastPara="1" wrap="square" lIns="180000" tIns="91425" rIns="91425" bIns="91425" anchor="t" anchorCtr="0">
            <a:spAutoFit/>
          </a:bodyPr>
          <a:lstStyle/>
          <a:p>
            <a:pPr marL="0" lvl="0" indent="0" algn="l" rtl="0">
              <a:lnSpc>
                <a:spcPct val="115000"/>
              </a:lnSpc>
              <a:spcBef>
                <a:spcPts val="0"/>
              </a:spcBef>
              <a:spcAft>
                <a:spcPts val="1200"/>
              </a:spcAft>
              <a:buNone/>
            </a:pPr>
            <a:r>
              <a:rPr lang="en-GB" sz="1700">
                <a:solidFill>
                  <a:schemeClr val="dk1"/>
                </a:solidFill>
                <a:latin typeface="Roboto"/>
                <a:ea typeface="Roboto"/>
                <a:cs typeface="Roboto"/>
                <a:sym typeface="Roboto"/>
              </a:rPr>
              <a:t>letters, numbers, punctuation marks etc. are visualised by </a:t>
            </a:r>
            <a:r>
              <a:rPr lang="en-GB" sz="1700" b="1">
                <a:solidFill>
                  <a:schemeClr val="dk1"/>
                </a:solidFill>
                <a:latin typeface="Roboto"/>
                <a:ea typeface="Roboto"/>
                <a:cs typeface="Roboto"/>
                <a:sym typeface="Roboto"/>
              </a:rPr>
              <a:t>characters</a:t>
            </a:r>
            <a:endParaRPr sz="1700">
              <a:solidFill>
                <a:schemeClr val="dk2"/>
              </a:solidFill>
              <a:latin typeface="Roboto"/>
              <a:ea typeface="Roboto"/>
              <a:cs typeface="Roboto"/>
              <a:sym typeface="Roboto"/>
            </a:endParaRPr>
          </a:p>
        </p:txBody>
      </p:sp>
      <p:sp>
        <p:nvSpPr>
          <p:cNvPr id="354" name="Google Shape;354;p31"/>
          <p:cNvSpPr txBox="1"/>
          <p:nvPr/>
        </p:nvSpPr>
        <p:spPr>
          <a:xfrm>
            <a:off x="756000" y="2331675"/>
            <a:ext cx="4849200" cy="446400"/>
          </a:xfrm>
          <a:prstGeom prst="rect">
            <a:avLst/>
          </a:prstGeom>
          <a:noFill/>
          <a:ln>
            <a:noFill/>
          </a:ln>
        </p:spPr>
        <p:txBody>
          <a:bodyPr spcFirstLastPara="1" wrap="square" lIns="180000" tIns="91425" rIns="91425" bIns="91425" anchor="t" anchorCtr="0">
            <a:spAutoFit/>
          </a:bodyPr>
          <a:lstStyle/>
          <a:p>
            <a:pPr marL="0" lvl="0" indent="0" algn="l" rtl="0">
              <a:lnSpc>
                <a:spcPct val="115000"/>
              </a:lnSpc>
              <a:spcBef>
                <a:spcPts val="0"/>
              </a:spcBef>
              <a:spcAft>
                <a:spcPts val="1200"/>
              </a:spcAft>
              <a:buNone/>
            </a:pPr>
            <a:r>
              <a:rPr lang="en-GB" sz="1700">
                <a:solidFill>
                  <a:schemeClr val="dk1"/>
                </a:solidFill>
                <a:latin typeface="Roboto"/>
                <a:ea typeface="Roboto"/>
                <a:cs typeface="Roboto"/>
                <a:sym typeface="Roboto"/>
              </a:rPr>
              <a:t>characters are stored as one or more </a:t>
            </a:r>
            <a:r>
              <a:rPr lang="en-GB" sz="1700" b="1">
                <a:solidFill>
                  <a:schemeClr val="dk1"/>
                </a:solidFill>
                <a:latin typeface="Roboto"/>
                <a:ea typeface="Roboto"/>
                <a:cs typeface="Roboto"/>
                <a:sym typeface="Roboto"/>
              </a:rPr>
              <a:t>bytes</a:t>
            </a:r>
            <a:endParaRPr sz="1700">
              <a:solidFill>
                <a:schemeClr val="dk2"/>
              </a:solidFill>
              <a:latin typeface="Roboto"/>
              <a:ea typeface="Roboto"/>
              <a:cs typeface="Roboto"/>
              <a:sym typeface="Roboto"/>
            </a:endParaRPr>
          </a:p>
        </p:txBody>
      </p:sp>
      <p:pic>
        <p:nvPicPr>
          <p:cNvPr id="355" name="Google Shape;355;p31" title="disk.png"/>
          <p:cNvPicPr preferRelativeResize="0"/>
          <p:nvPr/>
        </p:nvPicPr>
        <p:blipFill>
          <a:blip r:embed="rId4">
            <a:alphaModFix/>
          </a:blip>
          <a:stretch>
            <a:fillRect/>
          </a:stretch>
        </p:blipFill>
        <p:spPr>
          <a:xfrm>
            <a:off x="396000" y="2382525"/>
            <a:ext cx="360000" cy="360000"/>
          </a:xfrm>
          <a:prstGeom prst="rect">
            <a:avLst/>
          </a:prstGeom>
          <a:noFill/>
          <a:ln>
            <a:noFill/>
          </a:ln>
        </p:spPr>
      </p:pic>
      <p:pic>
        <p:nvPicPr>
          <p:cNvPr id="356" name="Google Shape;356;p31" title="map.png"/>
          <p:cNvPicPr preferRelativeResize="0"/>
          <p:nvPr/>
        </p:nvPicPr>
        <p:blipFill>
          <a:blip r:embed="rId5">
            <a:alphaModFix/>
          </a:blip>
          <a:stretch>
            <a:fillRect/>
          </a:stretch>
        </p:blipFill>
        <p:spPr>
          <a:xfrm>
            <a:off x="396000" y="3162825"/>
            <a:ext cx="360000" cy="360000"/>
          </a:xfrm>
          <a:prstGeom prst="rect">
            <a:avLst/>
          </a:prstGeom>
          <a:noFill/>
          <a:ln>
            <a:noFill/>
          </a:ln>
        </p:spPr>
      </p:pic>
      <p:sp>
        <p:nvSpPr>
          <p:cNvPr id="357" name="Google Shape;357;p31"/>
          <p:cNvSpPr txBox="1"/>
          <p:nvPr/>
        </p:nvSpPr>
        <p:spPr>
          <a:xfrm>
            <a:off x="756000" y="2793375"/>
            <a:ext cx="4914000" cy="1349100"/>
          </a:xfrm>
          <a:prstGeom prst="rect">
            <a:avLst/>
          </a:prstGeom>
          <a:noFill/>
          <a:ln>
            <a:noFill/>
          </a:ln>
        </p:spPr>
        <p:txBody>
          <a:bodyPr spcFirstLastPara="1" wrap="square" lIns="180000" tIns="91425" rIns="91425" bIns="91425" anchor="t" anchorCtr="0">
            <a:spAutoFit/>
          </a:bodyPr>
          <a:lstStyle/>
          <a:p>
            <a:pPr marL="0" lvl="0" indent="0" algn="l" rtl="0">
              <a:lnSpc>
                <a:spcPct val="115000"/>
              </a:lnSpc>
              <a:spcBef>
                <a:spcPts val="0"/>
              </a:spcBef>
              <a:spcAft>
                <a:spcPts val="1200"/>
              </a:spcAft>
              <a:buNone/>
            </a:pPr>
            <a:r>
              <a:rPr lang="en-GB" sz="1700">
                <a:solidFill>
                  <a:schemeClr val="dk1"/>
                </a:solidFill>
                <a:latin typeface="Roboto"/>
                <a:ea typeface="Roboto"/>
                <a:cs typeface="Roboto"/>
                <a:sym typeface="Roboto"/>
              </a:rPr>
              <a:t>a </a:t>
            </a:r>
            <a:r>
              <a:rPr lang="en-GB" sz="1700" b="1">
                <a:solidFill>
                  <a:schemeClr val="dk1"/>
                </a:solidFill>
                <a:latin typeface="Roboto"/>
                <a:ea typeface="Roboto"/>
                <a:cs typeface="Roboto"/>
                <a:sym typeface="Roboto"/>
              </a:rPr>
              <a:t>mapping </a:t>
            </a:r>
            <a:r>
              <a:rPr lang="en-GB" sz="1700">
                <a:solidFill>
                  <a:schemeClr val="dk1"/>
                </a:solidFill>
                <a:latin typeface="Roboto"/>
                <a:ea typeface="Roboto"/>
                <a:cs typeface="Roboto"/>
                <a:sym typeface="Roboto"/>
              </a:rPr>
              <a:t>between the the byte(s) representing the character and its visual representation is needed                                  					→ </a:t>
            </a:r>
            <a:r>
              <a:rPr lang="en-GB" sz="1700" b="1">
                <a:solidFill>
                  <a:schemeClr val="dk1"/>
                </a:solidFill>
                <a:latin typeface="Roboto"/>
                <a:ea typeface="Roboto"/>
                <a:cs typeface="Roboto"/>
                <a:sym typeface="Roboto"/>
              </a:rPr>
              <a:t>character set</a:t>
            </a:r>
            <a:endParaRPr sz="1700">
              <a:solidFill>
                <a:schemeClr val="dk1"/>
              </a:solidFill>
              <a:latin typeface="Roboto"/>
              <a:ea typeface="Roboto"/>
              <a:cs typeface="Roboto"/>
              <a:sym typeface="Roboto"/>
            </a:endParaRPr>
          </a:p>
        </p:txBody>
      </p:sp>
      <p:sp>
        <p:nvSpPr>
          <p:cNvPr id="358" name="Google Shape;358;p31"/>
          <p:cNvSpPr txBox="1"/>
          <p:nvPr/>
        </p:nvSpPr>
        <p:spPr>
          <a:xfrm>
            <a:off x="788400" y="4180725"/>
            <a:ext cx="4849200" cy="446400"/>
          </a:xfrm>
          <a:prstGeom prst="rect">
            <a:avLst/>
          </a:prstGeom>
          <a:noFill/>
          <a:ln>
            <a:noFill/>
          </a:ln>
        </p:spPr>
        <p:txBody>
          <a:bodyPr spcFirstLastPara="1" wrap="square" lIns="180000" tIns="91425" rIns="91425" bIns="91425" anchor="t" anchorCtr="0">
            <a:spAutoFit/>
          </a:bodyPr>
          <a:lstStyle/>
          <a:p>
            <a:pPr marL="0" lvl="0" indent="0" algn="l" rtl="0">
              <a:lnSpc>
                <a:spcPct val="115000"/>
              </a:lnSpc>
              <a:spcBef>
                <a:spcPts val="0"/>
              </a:spcBef>
              <a:spcAft>
                <a:spcPts val="1200"/>
              </a:spcAft>
              <a:buNone/>
            </a:pPr>
            <a:r>
              <a:rPr lang="en-GB" sz="1700">
                <a:solidFill>
                  <a:schemeClr val="dk1"/>
                </a:solidFill>
                <a:latin typeface="Roboto"/>
                <a:ea typeface="Roboto"/>
                <a:cs typeface="Roboto"/>
                <a:sym typeface="Roboto"/>
              </a:rPr>
              <a:t>there are </a:t>
            </a:r>
            <a:r>
              <a:rPr lang="en-GB" sz="1700" b="1">
                <a:solidFill>
                  <a:schemeClr val="dk1"/>
                </a:solidFill>
                <a:latin typeface="Roboto"/>
                <a:ea typeface="Roboto"/>
                <a:cs typeface="Roboto"/>
                <a:sym typeface="Roboto"/>
              </a:rPr>
              <a:t>a lot</a:t>
            </a:r>
            <a:r>
              <a:rPr lang="en-GB" sz="1700">
                <a:solidFill>
                  <a:schemeClr val="dk1"/>
                </a:solidFill>
                <a:latin typeface="Roboto"/>
                <a:ea typeface="Roboto"/>
                <a:cs typeface="Roboto"/>
                <a:sym typeface="Roboto"/>
              </a:rPr>
              <a:t> of different character sets</a:t>
            </a:r>
            <a:endParaRPr sz="1700">
              <a:solidFill>
                <a:schemeClr val="dk2"/>
              </a:solidFill>
              <a:latin typeface="Roboto"/>
              <a:ea typeface="Roboto"/>
              <a:cs typeface="Roboto"/>
              <a:sym typeface="Roboto"/>
            </a:endParaRPr>
          </a:p>
        </p:txBody>
      </p:sp>
      <p:sp>
        <p:nvSpPr>
          <p:cNvPr id="359" name="Google Shape;359;p31"/>
          <p:cNvSpPr/>
          <p:nvPr/>
        </p:nvSpPr>
        <p:spPr>
          <a:xfrm>
            <a:off x="5670000" y="1551375"/>
            <a:ext cx="219900" cy="3090900"/>
          </a:xfrm>
          <a:prstGeom prst="rightBrace">
            <a:avLst>
              <a:gd name="adj1" fmla="val 50000"/>
              <a:gd name="adj2" fmla="val 50513"/>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360" name="Google Shape;360;p31"/>
          <p:cNvSpPr txBox="1"/>
          <p:nvPr/>
        </p:nvSpPr>
        <p:spPr>
          <a:xfrm>
            <a:off x="5889900" y="2121375"/>
            <a:ext cx="2858100" cy="1950900"/>
          </a:xfrm>
          <a:prstGeom prst="rect">
            <a:avLst/>
          </a:prstGeom>
          <a:noFill/>
          <a:ln>
            <a:noFill/>
          </a:ln>
        </p:spPr>
        <p:txBody>
          <a:bodyPr spcFirstLastPara="1" wrap="square" lIns="180000" tIns="91425" rIns="91425" bIns="91425" anchor="t" anchorCtr="0">
            <a:spAutoFit/>
          </a:bodyPr>
          <a:lstStyle/>
          <a:p>
            <a:pPr marL="0" lvl="0" indent="0" algn="l" rtl="0">
              <a:lnSpc>
                <a:spcPct val="115000"/>
              </a:lnSpc>
              <a:spcBef>
                <a:spcPts val="0"/>
              </a:spcBef>
              <a:spcAft>
                <a:spcPts val="1200"/>
              </a:spcAft>
              <a:buClr>
                <a:schemeClr val="dk1"/>
              </a:buClr>
              <a:buSzPts val="1100"/>
              <a:buFont typeface="Arial"/>
              <a:buNone/>
            </a:pPr>
            <a:r>
              <a:rPr lang="en-GB" sz="1700">
                <a:solidFill>
                  <a:schemeClr val="dk1"/>
                </a:solidFill>
                <a:latin typeface="Roboto"/>
                <a:ea typeface="Roboto"/>
                <a:cs typeface="Roboto"/>
                <a:sym typeface="Roboto"/>
              </a:rPr>
              <a:t>a file saved using character set A and read using set B </a:t>
            </a:r>
            <a:r>
              <a:rPr lang="en-GB" sz="1700" b="1">
                <a:solidFill>
                  <a:schemeClr val="dk1"/>
                </a:solidFill>
                <a:latin typeface="Roboto"/>
                <a:ea typeface="Roboto"/>
                <a:cs typeface="Roboto"/>
                <a:sym typeface="Roboto"/>
              </a:rPr>
              <a:t>maps </a:t>
            </a:r>
            <a:r>
              <a:rPr lang="en-GB" sz="1700">
                <a:solidFill>
                  <a:schemeClr val="dk1"/>
                </a:solidFill>
                <a:latin typeface="Roboto"/>
                <a:ea typeface="Roboto"/>
                <a:cs typeface="Roboto"/>
                <a:sym typeface="Roboto"/>
              </a:rPr>
              <a:t>the </a:t>
            </a:r>
            <a:r>
              <a:rPr lang="en-GB" sz="1700" b="1">
                <a:solidFill>
                  <a:schemeClr val="dk1"/>
                </a:solidFill>
                <a:latin typeface="Roboto"/>
                <a:ea typeface="Roboto"/>
                <a:cs typeface="Roboto"/>
                <a:sym typeface="Roboto"/>
              </a:rPr>
              <a:t>bytes </a:t>
            </a:r>
            <a:r>
              <a:rPr lang="en-GB" sz="1700">
                <a:solidFill>
                  <a:schemeClr val="dk1"/>
                </a:solidFill>
                <a:latin typeface="Roboto"/>
                <a:ea typeface="Roboto"/>
                <a:cs typeface="Roboto"/>
                <a:sym typeface="Roboto"/>
              </a:rPr>
              <a:t>to the </a:t>
            </a:r>
            <a:r>
              <a:rPr lang="en-GB" sz="1700" b="1">
                <a:solidFill>
                  <a:schemeClr val="dk1"/>
                </a:solidFill>
                <a:latin typeface="Roboto"/>
                <a:ea typeface="Roboto"/>
                <a:cs typeface="Roboto"/>
                <a:sym typeface="Roboto"/>
              </a:rPr>
              <a:t>wrong characters               	  </a:t>
            </a:r>
            <a:r>
              <a:rPr lang="en-GB" sz="1700">
                <a:solidFill>
                  <a:schemeClr val="dk1"/>
                </a:solidFill>
                <a:latin typeface="Roboto"/>
                <a:ea typeface="Roboto"/>
                <a:cs typeface="Roboto"/>
                <a:sym typeface="Roboto"/>
              </a:rPr>
              <a:t>→ garbled nonsense</a:t>
            </a:r>
            <a:endParaRPr sz="1700">
              <a:solidFill>
                <a:schemeClr val="dk1"/>
              </a:solidFill>
              <a:latin typeface="Roboto"/>
              <a:ea typeface="Roboto"/>
              <a:cs typeface="Roboto"/>
              <a:sym typeface="Roboto"/>
            </a:endParaRPr>
          </a:p>
        </p:txBody>
      </p:sp>
      <p:pic>
        <p:nvPicPr>
          <p:cNvPr id="361" name="Google Shape;361;p31" title="many2.png"/>
          <p:cNvPicPr preferRelativeResize="0"/>
          <p:nvPr/>
        </p:nvPicPr>
        <p:blipFill>
          <a:blip r:embed="rId6">
            <a:alphaModFix/>
          </a:blip>
          <a:stretch>
            <a:fillRect/>
          </a:stretch>
        </p:blipFill>
        <p:spPr>
          <a:xfrm>
            <a:off x="396000" y="4231575"/>
            <a:ext cx="360000" cy="360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5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5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6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5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5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5"/>
        <p:cNvGrpSpPr/>
        <p:nvPr/>
      </p:nvGrpSpPr>
      <p:grpSpPr>
        <a:xfrm>
          <a:off x="0" y="0"/>
          <a:ext cx="0" cy="0"/>
          <a:chOff x="0" y="0"/>
          <a:chExt cx="0" cy="0"/>
        </a:xfrm>
      </p:grpSpPr>
      <p:pic>
        <p:nvPicPr>
          <p:cNvPr id="366" name="Google Shape;366;p32"/>
          <p:cNvPicPr preferRelativeResize="0"/>
          <p:nvPr/>
        </p:nvPicPr>
        <p:blipFill>
          <a:blip r:embed="rId3">
            <a:alphaModFix/>
          </a:blip>
          <a:stretch>
            <a:fillRect/>
          </a:stretch>
        </p:blipFill>
        <p:spPr>
          <a:xfrm>
            <a:off x="708326" y="0"/>
            <a:ext cx="7727325" cy="51435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15"/>
          <p:cNvSpPr txBox="1"/>
          <p:nvPr/>
        </p:nvSpPr>
        <p:spPr>
          <a:xfrm>
            <a:off x="822625" y="535475"/>
            <a:ext cx="4094400" cy="203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latin typeface="Roboto"/>
              <a:ea typeface="Roboto"/>
              <a:cs typeface="Roboto"/>
              <a:sym typeface="Roboto"/>
            </a:endParaRPr>
          </a:p>
        </p:txBody>
      </p:sp>
      <p:sp>
        <p:nvSpPr>
          <p:cNvPr id="65" name="Google Shape;65;p15"/>
          <p:cNvSpPr txBox="1">
            <a:spLocks noGrp="1"/>
          </p:cNvSpPr>
          <p:nvPr>
            <p:ph type="title"/>
          </p:nvPr>
        </p:nvSpPr>
        <p:spPr>
          <a:xfrm>
            <a:off x="0" y="703675"/>
            <a:ext cx="5670000" cy="486000"/>
          </a:xfrm>
          <a:prstGeom prst="rect">
            <a:avLst/>
          </a:prstGeom>
        </p:spPr>
        <p:txBody>
          <a:bodyPr spcFirstLastPara="1" wrap="square" lIns="396000" tIns="91425" rIns="91425" bIns="91425" anchor="ctr" anchorCtr="0">
            <a:normAutofit fontScale="90000"/>
          </a:bodyPr>
          <a:lstStyle/>
          <a:p>
            <a:pPr marL="0" lvl="0" indent="0" algn="l" rtl="0">
              <a:spcBef>
                <a:spcPts val="0"/>
              </a:spcBef>
              <a:spcAft>
                <a:spcPts val="0"/>
              </a:spcAft>
              <a:buNone/>
            </a:pPr>
            <a:r>
              <a:rPr lang="en-GB"/>
              <a:t>CODE OF CONDUCT</a:t>
            </a:r>
            <a:endParaRPr/>
          </a:p>
        </p:txBody>
      </p:sp>
      <p:sp>
        <p:nvSpPr>
          <p:cNvPr id="66" name="Google Shape;66;p15"/>
          <p:cNvSpPr txBox="1">
            <a:spLocks noGrp="1"/>
          </p:cNvSpPr>
          <p:nvPr>
            <p:ph type="body" idx="1"/>
          </p:nvPr>
        </p:nvSpPr>
        <p:spPr>
          <a:xfrm>
            <a:off x="0" y="1407075"/>
            <a:ext cx="7587600" cy="3492300"/>
          </a:xfrm>
          <a:prstGeom prst="rect">
            <a:avLst/>
          </a:prstGeom>
        </p:spPr>
        <p:txBody>
          <a:bodyPr spcFirstLastPara="1" wrap="square" lIns="396000" tIns="91425" rIns="91425" bIns="91425" anchor="t" anchorCtr="0">
            <a:noAutofit/>
          </a:bodyPr>
          <a:lstStyle/>
          <a:p>
            <a:pPr marL="0" lvl="0" indent="0" algn="l" rtl="0">
              <a:spcBef>
                <a:spcPts val="0"/>
              </a:spcBef>
              <a:spcAft>
                <a:spcPts val="0"/>
              </a:spcAft>
              <a:buNone/>
            </a:pPr>
            <a:r>
              <a:rPr lang="en-GB" sz="1400"/>
              <a:t>By participating in this community, participants accept to abide by The Carpentries’ Code of Conduct and accept the procedures by which any Code of Conduct incidents are resolved. Any form of behaviour to exclude, intimidate, or cause discomfort is a violation of the Code of Conduct. In order to foster a positive and professional learning environment we encourage the following kinds of behaviours in all platforms and events:</a:t>
            </a:r>
            <a:endParaRPr sz="1400"/>
          </a:p>
          <a:p>
            <a:pPr marL="457200" lvl="0" indent="-317500" algn="l" rtl="0">
              <a:spcBef>
                <a:spcPts val="1200"/>
              </a:spcBef>
              <a:spcAft>
                <a:spcPts val="0"/>
              </a:spcAft>
              <a:buSzPts val="1400"/>
              <a:buChar char="●"/>
            </a:pPr>
            <a:r>
              <a:rPr lang="en-GB" sz="1400"/>
              <a:t>Use </a:t>
            </a:r>
            <a:r>
              <a:rPr lang="en-GB" sz="1400" b="1"/>
              <a:t>welcoming and inclusive</a:t>
            </a:r>
            <a:r>
              <a:rPr lang="en-GB" sz="1400"/>
              <a:t> language</a:t>
            </a:r>
            <a:endParaRPr sz="1400"/>
          </a:p>
          <a:p>
            <a:pPr marL="457200" lvl="0" indent="-317500" algn="l" rtl="0">
              <a:spcBef>
                <a:spcPts val="0"/>
              </a:spcBef>
              <a:spcAft>
                <a:spcPts val="0"/>
              </a:spcAft>
              <a:buSzPts val="1400"/>
              <a:buChar char="●"/>
            </a:pPr>
            <a:r>
              <a:rPr lang="en-GB" sz="1400"/>
              <a:t>Be </a:t>
            </a:r>
            <a:r>
              <a:rPr lang="en-GB" sz="1400" b="1"/>
              <a:t>respectful </a:t>
            </a:r>
            <a:r>
              <a:rPr lang="en-GB" sz="1400"/>
              <a:t>of different viewpoints and experiences</a:t>
            </a:r>
            <a:endParaRPr sz="1400"/>
          </a:p>
          <a:p>
            <a:pPr marL="457200" lvl="0" indent="-317500" algn="l" rtl="0">
              <a:spcBef>
                <a:spcPts val="0"/>
              </a:spcBef>
              <a:spcAft>
                <a:spcPts val="0"/>
              </a:spcAft>
              <a:buSzPts val="1400"/>
              <a:buChar char="●"/>
            </a:pPr>
            <a:r>
              <a:rPr lang="en-GB" sz="1400"/>
              <a:t>Gracefully accept constructive criticism</a:t>
            </a:r>
            <a:endParaRPr sz="1400"/>
          </a:p>
          <a:p>
            <a:pPr marL="457200" lvl="0" indent="-317500" algn="l" rtl="0">
              <a:spcBef>
                <a:spcPts val="0"/>
              </a:spcBef>
              <a:spcAft>
                <a:spcPts val="0"/>
              </a:spcAft>
              <a:buSzPts val="1400"/>
              <a:buChar char="●"/>
            </a:pPr>
            <a:r>
              <a:rPr lang="en-GB" sz="1400"/>
              <a:t>Focus on what is best for the community</a:t>
            </a:r>
            <a:endParaRPr sz="1400"/>
          </a:p>
          <a:p>
            <a:pPr marL="457200" lvl="0" indent="-317500" algn="l" rtl="0">
              <a:spcBef>
                <a:spcPts val="0"/>
              </a:spcBef>
              <a:spcAft>
                <a:spcPts val="0"/>
              </a:spcAft>
              <a:buSzPts val="1400"/>
              <a:buChar char="●"/>
            </a:pPr>
            <a:r>
              <a:rPr lang="en-GB" sz="1400"/>
              <a:t>Show </a:t>
            </a:r>
            <a:r>
              <a:rPr lang="en-GB" sz="1400" b="1"/>
              <a:t>courtesy </a:t>
            </a:r>
            <a:r>
              <a:rPr lang="en-GB" sz="1400"/>
              <a:t>and </a:t>
            </a:r>
            <a:r>
              <a:rPr lang="en-GB" sz="1400" b="1"/>
              <a:t>respect </a:t>
            </a:r>
            <a:r>
              <a:rPr lang="en-GB" sz="1400"/>
              <a:t>towards other community members</a:t>
            </a:r>
            <a:endParaRPr sz="1400"/>
          </a:p>
          <a:p>
            <a:pPr marL="0" lvl="0" indent="0" algn="l" rtl="0">
              <a:spcBef>
                <a:spcPts val="1200"/>
              </a:spcBef>
              <a:spcAft>
                <a:spcPts val="1200"/>
              </a:spcAft>
              <a:buNone/>
            </a:pPr>
            <a:r>
              <a:rPr lang="en-GB" sz="1400" u="sng">
                <a:solidFill>
                  <a:schemeClr val="hlink"/>
                </a:solidFill>
                <a:hlinkClick r:id="rId3"/>
              </a:rPr>
              <a:t>https://docs.carpentries.org/policies/coc/</a:t>
            </a:r>
            <a:r>
              <a:rPr lang="en-GB" sz="1400"/>
              <a:t> </a:t>
            </a:r>
            <a:endParaRPr sz="1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70"/>
        <p:cNvGrpSpPr/>
        <p:nvPr/>
      </p:nvGrpSpPr>
      <p:grpSpPr>
        <a:xfrm>
          <a:off x="0" y="0"/>
          <a:ext cx="0" cy="0"/>
          <a:chOff x="0" y="0"/>
          <a:chExt cx="0" cy="0"/>
        </a:xfrm>
      </p:grpSpPr>
      <p:sp>
        <p:nvSpPr>
          <p:cNvPr id="371" name="Google Shape;371;p33"/>
          <p:cNvSpPr txBox="1">
            <a:spLocks noGrp="1"/>
          </p:cNvSpPr>
          <p:nvPr>
            <p:ph type="title"/>
          </p:nvPr>
        </p:nvSpPr>
        <p:spPr>
          <a:xfrm>
            <a:off x="0" y="703675"/>
            <a:ext cx="5670000" cy="486000"/>
          </a:xfrm>
          <a:prstGeom prst="rect">
            <a:avLst/>
          </a:prstGeom>
        </p:spPr>
        <p:txBody>
          <a:bodyPr spcFirstLastPara="1" wrap="square" lIns="396000" tIns="91425" rIns="91425" bIns="91425" anchor="ctr" anchorCtr="0">
            <a:normAutofit fontScale="90000"/>
          </a:bodyPr>
          <a:lstStyle/>
          <a:p>
            <a:pPr marL="0" lvl="0" indent="0" algn="l" rtl="0">
              <a:spcBef>
                <a:spcPts val="0"/>
              </a:spcBef>
              <a:spcAft>
                <a:spcPts val="0"/>
              </a:spcAft>
              <a:buNone/>
            </a:pPr>
            <a:r>
              <a:rPr lang="en-GB"/>
              <a:t>UNICODE</a:t>
            </a:r>
            <a:endParaRPr/>
          </a:p>
        </p:txBody>
      </p:sp>
      <p:sp>
        <p:nvSpPr>
          <p:cNvPr id="372" name="Google Shape;372;p33"/>
          <p:cNvSpPr txBox="1">
            <a:spLocks noGrp="1"/>
          </p:cNvSpPr>
          <p:nvPr>
            <p:ph type="body" idx="1"/>
          </p:nvPr>
        </p:nvSpPr>
        <p:spPr>
          <a:xfrm>
            <a:off x="756000" y="1479800"/>
            <a:ext cx="3754500" cy="1750200"/>
          </a:xfrm>
          <a:prstGeom prst="rect">
            <a:avLst/>
          </a:prstGeom>
        </p:spPr>
        <p:txBody>
          <a:bodyPr spcFirstLastPara="1" wrap="square" lIns="180000" tIns="0" rIns="0" bIns="0" anchor="t" anchorCtr="0">
            <a:spAutoFit/>
          </a:bodyPr>
          <a:lstStyle/>
          <a:p>
            <a:pPr marL="0" lvl="0" indent="0" algn="l" rtl="0">
              <a:spcBef>
                <a:spcPts val="0"/>
              </a:spcBef>
              <a:spcAft>
                <a:spcPts val="0"/>
              </a:spcAft>
              <a:buNone/>
            </a:pPr>
            <a:r>
              <a:rPr lang="en-GB"/>
              <a:t>Unicode is </a:t>
            </a:r>
            <a:r>
              <a:rPr lang="en-GB" b="1"/>
              <a:t>huge </a:t>
            </a:r>
            <a:r>
              <a:rPr lang="en-GB"/>
              <a:t>(close to 160,000 characters)</a:t>
            </a:r>
            <a:endParaRPr/>
          </a:p>
          <a:p>
            <a:pPr marL="457200" lvl="0" indent="-317500" algn="l" rtl="0">
              <a:spcBef>
                <a:spcPts val="1200"/>
              </a:spcBef>
              <a:spcAft>
                <a:spcPts val="0"/>
              </a:spcAft>
              <a:buSzPts val="1400"/>
              <a:buChar char="●"/>
            </a:pPr>
            <a:r>
              <a:rPr lang="en-GB" sz="1400"/>
              <a:t>characters needed for 172 living and ancient scripts</a:t>
            </a:r>
            <a:endParaRPr sz="1400"/>
          </a:p>
          <a:p>
            <a:pPr marL="457200" lvl="0" indent="-317500" algn="l" rtl="0">
              <a:spcBef>
                <a:spcPts val="0"/>
              </a:spcBef>
              <a:spcAft>
                <a:spcPts val="0"/>
              </a:spcAft>
              <a:buSzPts val="1400"/>
              <a:buChar char="●"/>
            </a:pPr>
            <a:r>
              <a:rPr lang="en-GB" sz="1400"/>
              <a:t>numbers, punctuation, symbols, emojis, arrows, blocks, geometric shapes…</a:t>
            </a:r>
            <a:endParaRPr sz="1400"/>
          </a:p>
        </p:txBody>
      </p:sp>
      <p:sp>
        <p:nvSpPr>
          <p:cNvPr id="373" name="Google Shape;373;p33"/>
          <p:cNvSpPr txBox="1">
            <a:spLocks noGrp="1"/>
          </p:cNvSpPr>
          <p:nvPr>
            <p:ph type="body" idx="1"/>
          </p:nvPr>
        </p:nvSpPr>
        <p:spPr>
          <a:xfrm>
            <a:off x="4932000" y="1479800"/>
            <a:ext cx="4212000" cy="2741400"/>
          </a:xfrm>
          <a:prstGeom prst="rect">
            <a:avLst/>
          </a:prstGeom>
        </p:spPr>
        <p:txBody>
          <a:bodyPr spcFirstLastPara="1" wrap="square" lIns="180000" tIns="0" rIns="396000" bIns="0" anchor="t" anchorCtr="0">
            <a:spAutoFit/>
          </a:bodyPr>
          <a:lstStyle/>
          <a:p>
            <a:pPr marL="0" lvl="0" indent="0" algn="l" rtl="0">
              <a:spcBef>
                <a:spcPts val="0"/>
              </a:spcBef>
              <a:spcAft>
                <a:spcPts val="0"/>
              </a:spcAft>
              <a:buNone/>
            </a:pPr>
            <a:r>
              <a:rPr lang="en-GB"/>
              <a:t>can be expressed in </a:t>
            </a:r>
            <a:r>
              <a:rPr lang="en-GB" b="1"/>
              <a:t>UTF-8</a:t>
            </a:r>
            <a:r>
              <a:rPr lang="en-GB"/>
              <a:t>, UTF-16 and UTF-32</a:t>
            </a:r>
            <a:endParaRPr/>
          </a:p>
          <a:p>
            <a:pPr marL="457200" lvl="0" indent="-317500" algn="l" rtl="0">
              <a:spcBef>
                <a:spcPts val="1200"/>
              </a:spcBef>
              <a:spcAft>
                <a:spcPts val="0"/>
              </a:spcAft>
              <a:buSzPts val="1400"/>
              <a:buChar char="●"/>
            </a:pPr>
            <a:r>
              <a:rPr lang="en-GB" sz="1400"/>
              <a:t>the difference is how many bytes are used for character storage</a:t>
            </a:r>
            <a:endParaRPr sz="1400"/>
          </a:p>
          <a:p>
            <a:pPr marL="457200" lvl="0" indent="-317500" algn="l" rtl="0">
              <a:spcBef>
                <a:spcPts val="0"/>
              </a:spcBef>
              <a:spcAft>
                <a:spcPts val="0"/>
              </a:spcAft>
              <a:buSzPts val="1400"/>
              <a:buChar char="●"/>
            </a:pPr>
            <a:r>
              <a:rPr lang="en-GB" sz="1400"/>
              <a:t>UTF-32 always uses 4 bytes to store a character (fixed width); UTF-16 and UTF-8 use as few bytes as possible (variable width)</a:t>
            </a:r>
            <a:endParaRPr sz="1400"/>
          </a:p>
          <a:p>
            <a:pPr marL="457200" lvl="0" indent="-317500" algn="l" rtl="0">
              <a:spcBef>
                <a:spcPts val="0"/>
              </a:spcBef>
              <a:spcAft>
                <a:spcPts val="0"/>
              </a:spcAft>
              <a:buSzPts val="1400"/>
              <a:buChar char="●"/>
            </a:pPr>
            <a:r>
              <a:rPr lang="en-GB" sz="1400" b="1"/>
              <a:t>UTF-8 is most efficient for Latin text and ASCII compatible</a:t>
            </a:r>
            <a:endParaRPr sz="1400" b="1"/>
          </a:p>
        </p:txBody>
      </p:sp>
      <p:grpSp>
        <p:nvGrpSpPr>
          <p:cNvPr id="374" name="Google Shape;374;p33"/>
          <p:cNvGrpSpPr/>
          <p:nvPr/>
        </p:nvGrpSpPr>
        <p:grpSpPr>
          <a:xfrm>
            <a:off x="396000" y="3699275"/>
            <a:ext cx="1620000" cy="192900"/>
            <a:chOff x="969575" y="2040500"/>
            <a:chExt cx="1620000" cy="192900"/>
          </a:xfrm>
        </p:grpSpPr>
        <p:sp>
          <p:nvSpPr>
            <p:cNvPr id="375" name="Google Shape;375;p33"/>
            <p:cNvSpPr/>
            <p:nvPr/>
          </p:nvSpPr>
          <p:spPr>
            <a:xfrm>
              <a:off x="969575" y="2040500"/>
              <a:ext cx="202500" cy="19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376" name="Google Shape;376;p33"/>
            <p:cNvSpPr/>
            <p:nvPr/>
          </p:nvSpPr>
          <p:spPr>
            <a:xfrm>
              <a:off x="1172075" y="2040500"/>
              <a:ext cx="202500" cy="19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1</a:t>
              </a:r>
              <a:endParaRPr>
                <a:latin typeface="Roboto Mono"/>
                <a:ea typeface="Roboto Mono"/>
                <a:cs typeface="Roboto Mono"/>
                <a:sym typeface="Roboto Mono"/>
              </a:endParaRPr>
            </a:p>
          </p:txBody>
        </p:sp>
        <p:sp>
          <p:nvSpPr>
            <p:cNvPr id="377" name="Google Shape;377;p33"/>
            <p:cNvSpPr/>
            <p:nvPr/>
          </p:nvSpPr>
          <p:spPr>
            <a:xfrm>
              <a:off x="1374575" y="2040500"/>
              <a:ext cx="202500" cy="19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1</a:t>
              </a:r>
              <a:endParaRPr>
                <a:latin typeface="Roboto Mono"/>
                <a:ea typeface="Roboto Mono"/>
                <a:cs typeface="Roboto Mono"/>
                <a:sym typeface="Roboto Mono"/>
              </a:endParaRPr>
            </a:p>
          </p:txBody>
        </p:sp>
        <p:sp>
          <p:nvSpPr>
            <p:cNvPr id="378" name="Google Shape;378;p33"/>
            <p:cNvSpPr/>
            <p:nvPr/>
          </p:nvSpPr>
          <p:spPr>
            <a:xfrm>
              <a:off x="1577075" y="2040500"/>
              <a:ext cx="202500" cy="19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379" name="Google Shape;379;p33"/>
            <p:cNvSpPr/>
            <p:nvPr/>
          </p:nvSpPr>
          <p:spPr>
            <a:xfrm>
              <a:off x="1779575" y="2040500"/>
              <a:ext cx="202500" cy="19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1</a:t>
              </a:r>
              <a:endParaRPr>
                <a:latin typeface="Roboto Mono"/>
                <a:ea typeface="Roboto Mono"/>
                <a:cs typeface="Roboto Mono"/>
                <a:sym typeface="Roboto Mono"/>
              </a:endParaRPr>
            </a:p>
          </p:txBody>
        </p:sp>
        <p:sp>
          <p:nvSpPr>
            <p:cNvPr id="380" name="Google Shape;380;p33"/>
            <p:cNvSpPr/>
            <p:nvPr/>
          </p:nvSpPr>
          <p:spPr>
            <a:xfrm>
              <a:off x="1982075" y="2040500"/>
              <a:ext cx="202500" cy="19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1</a:t>
              </a:r>
              <a:endParaRPr>
                <a:latin typeface="Roboto Mono"/>
                <a:ea typeface="Roboto Mono"/>
                <a:cs typeface="Roboto Mono"/>
                <a:sym typeface="Roboto Mono"/>
              </a:endParaRPr>
            </a:p>
          </p:txBody>
        </p:sp>
        <p:sp>
          <p:nvSpPr>
            <p:cNvPr id="381" name="Google Shape;381;p33"/>
            <p:cNvSpPr/>
            <p:nvPr/>
          </p:nvSpPr>
          <p:spPr>
            <a:xfrm>
              <a:off x="2184575" y="2040500"/>
              <a:ext cx="202500" cy="19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1</a:t>
              </a:r>
              <a:endParaRPr>
                <a:latin typeface="Roboto Mono"/>
                <a:ea typeface="Roboto Mono"/>
                <a:cs typeface="Roboto Mono"/>
                <a:sym typeface="Roboto Mono"/>
              </a:endParaRPr>
            </a:p>
          </p:txBody>
        </p:sp>
        <p:sp>
          <p:nvSpPr>
            <p:cNvPr id="382" name="Google Shape;382;p33"/>
            <p:cNvSpPr/>
            <p:nvPr/>
          </p:nvSpPr>
          <p:spPr>
            <a:xfrm>
              <a:off x="2387075" y="2040500"/>
              <a:ext cx="202500" cy="19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1</a:t>
              </a:r>
              <a:endParaRPr>
                <a:latin typeface="Roboto Mono"/>
                <a:ea typeface="Roboto Mono"/>
                <a:cs typeface="Roboto Mono"/>
                <a:sym typeface="Roboto Mono"/>
              </a:endParaRPr>
            </a:p>
          </p:txBody>
        </p:sp>
      </p:grpSp>
      <p:grpSp>
        <p:nvGrpSpPr>
          <p:cNvPr id="383" name="Google Shape;383;p33"/>
          <p:cNvGrpSpPr/>
          <p:nvPr/>
        </p:nvGrpSpPr>
        <p:grpSpPr>
          <a:xfrm>
            <a:off x="296013" y="3321475"/>
            <a:ext cx="1719975" cy="988875"/>
            <a:chOff x="288825" y="1615225"/>
            <a:chExt cx="1719975" cy="988875"/>
          </a:xfrm>
        </p:grpSpPr>
        <p:sp>
          <p:nvSpPr>
            <p:cNvPr id="384" name="Google Shape;384;p33"/>
            <p:cNvSpPr/>
            <p:nvPr/>
          </p:nvSpPr>
          <p:spPr>
            <a:xfrm rot="-5400000">
              <a:off x="1127550" y="1106250"/>
              <a:ext cx="149700" cy="1612800"/>
            </a:xfrm>
            <a:prstGeom prst="rightBrace">
              <a:avLst>
                <a:gd name="adj1" fmla="val 50000"/>
                <a:gd name="adj2" fmla="val 5000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385" name="Google Shape;385;p33"/>
            <p:cNvSpPr txBox="1"/>
            <p:nvPr/>
          </p:nvSpPr>
          <p:spPr>
            <a:xfrm>
              <a:off x="879600" y="1615225"/>
              <a:ext cx="645600" cy="2154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n-GB">
                  <a:solidFill>
                    <a:schemeClr val="dk1"/>
                  </a:solidFill>
                  <a:latin typeface="Roboto"/>
                  <a:ea typeface="Roboto"/>
                  <a:cs typeface="Roboto"/>
                  <a:sym typeface="Roboto"/>
                </a:rPr>
                <a:t>byte</a:t>
              </a:r>
              <a:endParaRPr>
                <a:solidFill>
                  <a:schemeClr val="dk1"/>
                </a:solidFill>
                <a:latin typeface="Roboto"/>
                <a:ea typeface="Roboto"/>
                <a:cs typeface="Roboto"/>
                <a:sym typeface="Roboto"/>
              </a:endParaRPr>
            </a:p>
          </p:txBody>
        </p:sp>
        <p:sp>
          <p:nvSpPr>
            <p:cNvPr id="386" name="Google Shape;386;p33"/>
            <p:cNvSpPr/>
            <p:nvPr/>
          </p:nvSpPr>
          <p:spPr>
            <a:xfrm rot="5400000">
              <a:off x="442875" y="2261200"/>
              <a:ext cx="109200" cy="203100"/>
            </a:xfrm>
            <a:prstGeom prst="rightBrace">
              <a:avLst>
                <a:gd name="adj1" fmla="val 50000"/>
                <a:gd name="adj2" fmla="val 5000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387" name="Google Shape;387;p33"/>
            <p:cNvSpPr txBox="1"/>
            <p:nvPr/>
          </p:nvSpPr>
          <p:spPr>
            <a:xfrm>
              <a:off x="288825" y="2388700"/>
              <a:ext cx="417300" cy="2154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n-GB">
                  <a:solidFill>
                    <a:schemeClr val="dk1"/>
                  </a:solidFill>
                  <a:latin typeface="Roboto"/>
                  <a:ea typeface="Roboto"/>
                  <a:cs typeface="Roboto"/>
                  <a:sym typeface="Roboto"/>
                </a:rPr>
                <a:t>bit</a:t>
              </a:r>
              <a:endParaRPr>
                <a:solidFill>
                  <a:schemeClr val="dk1"/>
                </a:solidFill>
                <a:latin typeface="Roboto"/>
                <a:ea typeface="Roboto"/>
                <a:cs typeface="Roboto"/>
                <a:sym typeface="Roboto"/>
              </a:endParaRPr>
            </a:p>
          </p:txBody>
        </p:sp>
      </p:grpSp>
      <p:sp>
        <p:nvSpPr>
          <p:cNvPr id="388" name="Google Shape;388;p33"/>
          <p:cNvSpPr txBox="1"/>
          <p:nvPr/>
        </p:nvSpPr>
        <p:spPr>
          <a:xfrm>
            <a:off x="2016000" y="3667450"/>
            <a:ext cx="7128000" cy="270000"/>
          </a:xfrm>
          <a:prstGeom prst="rect">
            <a:avLst/>
          </a:prstGeom>
          <a:noFill/>
          <a:ln>
            <a:noFill/>
          </a:ln>
        </p:spPr>
        <p:txBody>
          <a:bodyPr spcFirstLastPara="1" wrap="square" lIns="396000" tIns="0" rIns="0" bIns="0" anchor="ctr" anchorCtr="0">
            <a:noAutofit/>
          </a:bodyPr>
          <a:lstStyle/>
          <a:p>
            <a:pPr marL="0" lvl="0" indent="0" algn="l" rtl="0">
              <a:spcBef>
                <a:spcPts val="0"/>
              </a:spcBef>
              <a:spcAft>
                <a:spcPts val="0"/>
              </a:spcAft>
              <a:buNone/>
            </a:pPr>
            <a:r>
              <a:rPr lang="en-GB" sz="1800">
                <a:solidFill>
                  <a:schemeClr val="dk1"/>
                </a:solidFill>
                <a:latin typeface="Roboto"/>
                <a:ea typeface="Roboto"/>
                <a:cs typeface="Roboto"/>
                <a:sym typeface="Roboto"/>
              </a:rPr>
              <a:t>= o</a:t>
            </a:r>
            <a:endParaRPr sz="1800">
              <a:solidFill>
                <a:schemeClr val="dk1"/>
              </a:solidFill>
              <a:latin typeface="Roboto"/>
              <a:ea typeface="Roboto"/>
              <a:cs typeface="Roboto"/>
              <a:sym typeface="Roboto"/>
            </a:endParaRPr>
          </a:p>
        </p:txBody>
      </p:sp>
      <p:grpSp>
        <p:nvGrpSpPr>
          <p:cNvPr id="389" name="Google Shape;389;p33"/>
          <p:cNvGrpSpPr/>
          <p:nvPr/>
        </p:nvGrpSpPr>
        <p:grpSpPr>
          <a:xfrm>
            <a:off x="396000" y="4138892"/>
            <a:ext cx="1620000" cy="193374"/>
            <a:chOff x="969575" y="2040500"/>
            <a:chExt cx="2160000" cy="270000"/>
          </a:xfrm>
        </p:grpSpPr>
        <p:sp>
          <p:nvSpPr>
            <p:cNvPr id="390" name="Google Shape;390;p33"/>
            <p:cNvSpPr/>
            <p:nvPr/>
          </p:nvSpPr>
          <p:spPr>
            <a:xfrm>
              <a:off x="96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391" name="Google Shape;391;p33"/>
            <p:cNvSpPr/>
            <p:nvPr/>
          </p:nvSpPr>
          <p:spPr>
            <a:xfrm>
              <a:off x="123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392" name="Google Shape;392;p33"/>
            <p:cNvSpPr/>
            <p:nvPr/>
          </p:nvSpPr>
          <p:spPr>
            <a:xfrm>
              <a:off x="150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393" name="Google Shape;393;p33"/>
            <p:cNvSpPr/>
            <p:nvPr/>
          </p:nvSpPr>
          <p:spPr>
            <a:xfrm>
              <a:off x="177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394" name="Google Shape;394;p33"/>
            <p:cNvSpPr/>
            <p:nvPr/>
          </p:nvSpPr>
          <p:spPr>
            <a:xfrm>
              <a:off x="204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395" name="Google Shape;395;p33"/>
            <p:cNvSpPr/>
            <p:nvPr/>
          </p:nvSpPr>
          <p:spPr>
            <a:xfrm>
              <a:off x="231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396" name="Google Shape;396;p33"/>
            <p:cNvSpPr/>
            <p:nvPr/>
          </p:nvSpPr>
          <p:spPr>
            <a:xfrm>
              <a:off x="258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397" name="Google Shape;397;p33"/>
            <p:cNvSpPr/>
            <p:nvPr/>
          </p:nvSpPr>
          <p:spPr>
            <a:xfrm>
              <a:off x="285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grpSp>
      <p:grpSp>
        <p:nvGrpSpPr>
          <p:cNvPr id="398" name="Google Shape;398;p33"/>
          <p:cNvGrpSpPr/>
          <p:nvPr/>
        </p:nvGrpSpPr>
        <p:grpSpPr>
          <a:xfrm>
            <a:off x="2218275" y="4138892"/>
            <a:ext cx="1620000" cy="193374"/>
            <a:chOff x="969575" y="2040500"/>
            <a:chExt cx="2160000" cy="270000"/>
          </a:xfrm>
        </p:grpSpPr>
        <p:sp>
          <p:nvSpPr>
            <p:cNvPr id="399" name="Google Shape;399;p33"/>
            <p:cNvSpPr/>
            <p:nvPr/>
          </p:nvSpPr>
          <p:spPr>
            <a:xfrm>
              <a:off x="96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00" name="Google Shape;400;p33"/>
            <p:cNvSpPr/>
            <p:nvPr/>
          </p:nvSpPr>
          <p:spPr>
            <a:xfrm>
              <a:off x="123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1</a:t>
              </a:r>
              <a:endParaRPr>
                <a:latin typeface="Roboto Mono"/>
                <a:ea typeface="Roboto Mono"/>
                <a:cs typeface="Roboto Mono"/>
                <a:sym typeface="Roboto Mono"/>
              </a:endParaRPr>
            </a:p>
          </p:txBody>
        </p:sp>
        <p:sp>
          <p:nvSpPr>
            <p:cNvPr id="401" name="Google Shape;401;p33"/>
            <p:cNvSpPr/>
            <p:nvPr/>
          </p:nvSpPr>
          <p:spPr>
            <a:xfrm>
              <a:off x="150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1</a:t>
              </a:r>
              <a:endParaRPr>
                <a:latin typeface="Roboto Mono"/>
                <a:ea typeface="Roboto Mono"/>
                <a:cs typeface="Roboto Mono"/>
                <a:sym typeface="Roboto Mono"/>
              </a:endParaRPr>
            </a:p>
          </p:txBody>
        </p:sp>
        <p:sp>
          <p:nvSpPr>
            <p:cNvPr id="402" name="Google Shape;402;p33"/>
            <p:cNvSpPr/>
            <p:nvPr/>
          </p:nvSpPr>
          <p:spPr>
            <a:xfrm>
              <a:off x="177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03" name="Google Shape;403;p33"/>
            <p:cNvSpPr/>
            <p:nvPr/>
          </p:nvSpPr>
          <p:spPr>
            <a:xfrm>
              <a:off x="204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1</a:t>
              </a:r>
              <a:endParaRPr>
                <a:latin typeface="Roboto Mono"/>
                <a:ea typeface="Roboto Mono"/>
                <a:cs typeface="Roboto Mono"/>
                <a:sym typeface="Roboto Mono"/>
              </a:endParaRPr>
            </a:p>
          </p:txBody>
        </p:sp>
        <p:sp>
          <p:nvSpPr>
            <p:cNvPr id="404" name="Google Shape;404;p33"/>
            <p:cNvSpPr/>
            <p:nvPr/>
          </p:nvSpPr>
          <p:spPr>
            <a:xfrm>
              <a:off x="231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1</a:t>
              </a:r>
              <a:endParaRPr>
                <a:latin typeface="Roboto Mono"/>
                <a:ea typeface="Roboto Mono"/>
                <a:cs typeface="Roboto Mono"/>
                <a:sym typeface="Roboto Mono"/>
              </a:endParaRPr>
            </a:p>
          </p:txBody>
        </p:sp>
        <p:sp>
          <p:nvSpPr>
            <p:cNvPr id="405" name="Google Shape;405;p33"/>
            <p:cNvSpPr/>
            <p:nvPr/>
          </p:nvSpPr>
          <p:spPr>
            <a:xfrm>
              <a:off x="258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1</a:t>
              </a:r>
              <a:endParaRPr>
                <a:latin typeface="Roboto Mono"/>
                <a:ea typeface="Roboto Mono"/>
                <a:cs typeface="Roboto Mono"/>
                <a:sym typeface="Roboto Mono"/>
              </a:endParaRPr>
            </a:p>
          </p:txBody>
        </p:sp>
        <p:sp>
          <p:nvSpPr>
            <p:cNvPr id="406" name="Google Shape;406;p33"/>
            <p:cNvSpPr/>
            <p:nvPr/>
          </p:nvSpPr>
          <p:spPr>
            <a:xfrm>
              <a:off x="285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1</a:t>
              </a:r>
              <a:endParaRPr>
                <a:latin typeface="Roboto Mono"/>
                <a:ea typeface="Roboto Mono"/>
                <a:cs typeface="Roboto Mono"/>
                <a:sym typeface="Roboto Mono"/>
              </a:endParaRPr>
            </a:p>
          </p:txBody>
        </p:sp>
      </p:grpSp>
      <p:sp>
        <p:nvSpPr>
          <p:cNvPr id="407" name="Google Shape;407;p33"/>
          <p:cNvSpPr txBox="1"/>
          <p:nvPr/>
        </p:nvSpPr>
        <p:spPr>
          <a:xfrm>
            <a:off x="3838275" y="4100588"/>
            <a:ext cx="3054300" cy="270000"/>
          </a:xfrm>
          <a:prstGeom prst="rect">
            <a:avLst/>
          </a:prstGeom>
          <a:noFill/>
          <a:ln>
            <a:noFill/>
          </a:ln>
        </p:spPr>
        <p:txBody>
          <a:bodyPr spcFirstLastPara="1" wrap="square" lIns="360000" tIns="0" rIns="0" bIns="0" anchor="ctr" anchorCtr="0">
            <a:noAutofit/>
          </a:bodyPr>
          <a:lstStyle/>
          <a:p>
            <a:pPr marL="0" lvl="0" indent="0" algn="l" rtl="0">
              <a:spcBef>
                <a:spcPts val="0"/>
              </a:spcBef>
              <a:spcAft>
                <a:spcPts val="0"/>
              </a:spcAft>
              <a:buNone/>
            </a:pPr>
            <a:r>
              <a:rPr lang="en-GB" sz="1800">
                <a:solidFill>
                  <a:schemeClr val="dk1"/>
                </a:solidFill>
                <a:latin typeface="Roboto"/>
                <a:ea typeface="Roboto"/>
                <a:cs typeface="Roboto"/>
                <a:sym typeface="Roboto"/>
              </a:rPr>
              <a:t>= o</a:t>
            </a:r>
            <a:endParaRPr sz="1800">
              <a:solidFill>
                <a:schemeClr val="dk1"/>
              </a:solidFill>
              <a:latin typeface="Roboto"/>
              <a:ea typeface="Roboto"/>
              <a:cs typeface="Roboto"/>
              <a:sym typeface="Roboto"/>
            </a:endParaRPr>
          </a:p>
        </p:txBody>
      </p:sp>
      <p:grpSp>
        <p:nvGrpSpPr>
          <p:cNvPr id="408" name="Google Shape;408;p33"/>
          <p:cNvGrpSpPr/>
          <p:nvPr/>
        </p:nvGrpSpPr>
        <p:grpSpPr>
          <a:xfrm>
            <a:off x="4040550" y="4533750"/>
            <a:ext cx="1620000" cy="202500"/>
            <a:chOff x="969575" y="2040500"/>
            <a:chExt cx="2160000" cy="270000"/>
          </a:xfrm>
        </p:grpSpPr>
        <p:sp>
          <p:nvSpPr>
            <p:cNvPr id="409" name="Google Shape;409;p33"/>
            <p:cNvSpPr/>
            <p:nvPr/>
          </p:nvSpPr>
          <p:spPr>
            <a:xfrm>
              <a:off x="96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10" name="Google Shape;410;p33"/>
            <p:cNvSpPr/>
            <p:nvPr/>
          </p:nvSpPr>
          <p:spPr>
            <a:xfrm>
              <a:off x="123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11" name="Google Shape;411;p33"/>
            <p:cNvSpPr/>
            <p:nvPr/>
          </p:nvSpPr>
          <p:spPr>
            <a:xfrm>
              <a:off x="150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12" name="Google Shape;412;p33"/>
            <p:cNvSpPr/>
            <p:nvPr/>
          </p:nvSpPr>
          <p:spPr>
            <a:xfrm>
              <a:off x="177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13" name="Google Shape;413;p33"/>
            <p:cNvSpPr/>
            <p:nvPr/>
          </p:nvSpPr>
          <p:spPr>
            <a:xfrm>
              <a:off x="204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14" name="Google Shape;414;p33"/>
            <p:cNvSpPr/>
            <p:nvPr/>
          </p:nvSpPr>
          <p:spPr>
            <a:xfrm>
              <a:off x="231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15" name="Google Shape;415;p33"/>
            <p:cNvSpPr/>
            <p:nvPr/>
          </p:nvSpPr>
          <p:spPr>
            <a:xfrm>
              <a:off x="258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16" name="Google Shape;416;p33"/>
            <p:cNvSpPr/>
            <p:nvPr/>
          </p:nvSpPr>
          <p:spPr>
            <a:xfrm>
              <a:off x="285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grpSp>
      <p:grpSp>
        <p:nvGrpSpPr>
          <p:cNvPr id="417" name="Google Shape;417;p33"/>
          <p:cNvGrpSpPr/>
          <p:nvPr/>
        </p:nvGrpSpPr>
        <p:grpSpPr>
          <a:xfrm>
            <a:off x="5862825" y="4533750"/>
            <a:ext cx="1620000" cy="202500"/>
            <a:chOff x="969575" y="2040500"/>
            <a:chExt cx="2160000" cy="270000"/>
          </a:xfrm>
        </p:grpSpPr>
        <p:sp>
          <p:nvSpPr>
            <p:cNvPr id="418" name="Google Shape;418;p33"/>
            <p:cNvSpPr/>
            <p:nvPr/>
          </p:nvSpPr>
          <p:spPr>
            <a:xfrm>
              <a:off x="96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19" name="Google Shape;419;p33"/>
            <p:cNvSpPr/>
            <p:nvPr/>
          </p:nvSpPr>
          <p:spPr>
            <a:xfrm>
              <a:off x="123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1</a:t>
              </a:r>
              <a:endParaRPr>
                <a:latin typeface="Roboto Mono"/>
                <a:ea typeface="Roboto Mono"/>
                <a:cs typeface="Roboto Mono"/>
                <a:sym typeface="Roboto Mono"/>
              </a:endParaRPr>
            </a:p>
          </p:txBody>
        </p:sp>
        <p:sp>
          <p:nvSpPr>
            <p:cNvPr id="420" name="Google Shape;420;p33"/>
            <p:cNvSpPr/>
            <p:nvPr/>
          </p:nvSpPr>
          <p:spPr>
            <a:xfrm>
              <a:off x="150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1</a:t>
              </a:r>
              <a:endParaRPr>
                <a:latin typeface="Roboto Mono"/>
                <a:ea typeface="Roboto Mono"/>
                <a:cs typeface="Roboto Mono"/>
                <a:sym typeface="Roboto Mono"/>
              </a:endParaRPr>
            </a:p>
          </p:txBody>
        </p:sp>
        <p:sp>
          <p:nvSpPr>
            <p:cNvPr id="421" name="Google Shape;421;p33"/>
            <p:cNvSpPr/>
            <p:nvPr/>
          </p:nvSpPr>
          <p:spPr>
            <a:xfrm>
              <a:off x="177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22" name="Google Shape;422;p33"/>
            <p:cNvSpPr/>
            <p:nvPr/>
          </p:nvSpPr>
          <p:spPr>
            <a:xfrm>
              <a:off x="204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1</a:t>
              </a:r>
              <a:endParaRPr>
                <a:latin typeface="Roboto Mono"/>
                <a:ea typeface="Roboto Mono"/>
                <a:cs typeface="Roboto Mono"/>
                <a:sym typeface="Roboto Mono"/>
              </a:endParaRPr>
            </a:p>
          </p:txBody>
        </p:sp>
        <p:sp>
          <p:nvSpPr>
            <p:cNvPr id="423" name="Google Shape;423;p33"/>
            <p:cNvSpPr/>
            <p:nvPr/>
          </p:nvSpPr>
          <p:spPr>
            <a:xfrm>
              <a:off x="231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1</a:t>
              </a:r>
              <a:endParaRPr>
                <a:latin typeface="Roboto Mono"/>
                <a:ea typeface="Roboto Mono"/>
                <a:cs typeface="Roboto Mono"/>
                <a:sym typeface="Roboto Mono"/>
              </a:endParaRPr>
            </a:p>
          </p:txBody>
        </p:sp>
        <p:sp>
          <p:nvSpPr>
            <p:cNvPr id="424" name="Google Shape;424;p33"/>
            <p:cNvSpPr/>
            <p:nvPr/>
          </p:nvSpPr>
          <p:spPr>
            <a:xfrm>
              <a:off x="258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1</a:t>
              </a:r>
              <a:endParaRPr>
                <a:latin typeface="Roboto Mono"/>
                <a:ea typeface="Roboto Mono"/>
                <a:cs typeface="Roboto Mono"/>
                <a:sym typeface="Roboto Mono"/>
              </a:endParaRPr>
            </a:p>
          </p:txBody>
        </p:sp>
        <p:sp>
          <p:nvSpPr>
            <p:cNvPr id="425" name="Google Shape;425;p33"/>
            <p:cNvSpPr/>
            <p:nvPr/>
          </p:nvSpPr>
          <p:spPr>
            <a:xfrm>
              <a:off x="285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1</a:t>
              </a:r>
              <a:endParaRPr>
                <a:latin typeface="Roboto Mono"/>
                <a:ea typeface="Roboto Mono"/>
                <a:cs typeface="Roboto Mono"/>
                <a:sym typeface="Roboto Mono"/>
              </a:endParaRPr>
            </a:p>
          </p:txBody>
        </p:sp>
      </p:grpSp>
      <p:grpSp>
        <p:nvGrpSpPr>
          <p:cNvPr id="426" name="Google Shape;426;p33"/>
          <p:cNvGrpSpPr/>
          <p:nvPr/>
        </p:nvGrpSpPr>
        <p:grpSpPr>
          <a:xfrm>
            <a:off x="396000" y="4533750"/>
            <a:ext cx="1620000" cy="202500"/>
            <a:chOff x="969575" y="2040500"/>
            <a:chExt cx="2160000" cy="270000"/>
          </a:xfrm>
        </p:grpSpPr>
        <p:sp>
          <p:nvSpPr>
            <p:cNvPr id="427" name="Google Shape;427;p33"/>
            <p:cNvSpPr/>
            <p:nvPr/>
          </p:nvSpPr>
          <p:spPr>
            <a:xfrm>
              <a:off x="96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28" name="Google Shape;428;p33"/>
            <p:cNvSpPr/>
            <p:nvPr/>
          </p:nvSpPr>
          <p:spPr>
            <a:xfrm>
              <a:off x="123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29" name="Google Shape;429;p33"/>
            <p:cNvSpPr/>
            <p:nvPr/>
          </p:nvSpPr>
          <p:spPr>
            <a:xfrm>
              <a:off x="150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30" name="Google Shape;430;p33"/>
            <p:cNvSpPr/>
            <p:nvPr/>
          </p:nvSpPr>
          <p:spPr>
            <a:xfrm>
              <a:off x="177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31" name="Google Shape;431;p33"/>
            <p:cNvSpPr/>
            <p:nvPr/>
          </p:nvSpPr>
          <p:spPr>
            <a:xfrm>
              <a:off x="204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32" name="Google Shape;432;p33"/>
            <p:cNvSpPr/>
            <p:nvPr/>
          </p:nvSpPr>
          <p:spPr>
            <a:xfrm>
              <a:off x="231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33" name="Google Shape;433;p33"/>
            <p:cNvSpPr/>
            <p:nvPr/>
          </p:nvSpPr>
          <p:spPr>
            <a:xfrm>
              <a:off x="258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34" name="Google Shape;434;p33"/>
            <p:cNvSpPr/>
            <p:nvPr/>
          </p:nvSpPr>
          <p:spPr>
            <a:xfrm>
              <a:off x="285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grpSp>
      <p:grpSp>
        <p:nvGrpSpPr>
          <p:cNvPr id="435" name="Google Shape;435;p33"/>
          <p:cNvGrpSpPr/>
          <p:nvPr/>
        </p:nvGrpSpPr>
        <p:grpSpPr>
          <a:xfrm>
            <a:off x="2218275" y="4533750"/>
            <a:ext cx="1620000" cy="202500"/>
            <a:chOff x="969575" y="2040500"/>
            <a:chExt cx="2160000" cy="270000"/>
          </a:xfrm>
        </p:grpSpPr>
        <p:sp>
          <p:nvSpPr>
            <p:cNvPr id="436" name="Google Shape;436;p33"/>
            <p:cNvSpPr/>
            <p:nvPr/>
          </p:nvSpPr>
          <p:spPr>
            <a:xfrm>
              <a:off x="96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37" name="Google Shape;437;p33"/>
            <p:cNvSpPr/>
            <p:nvPr/>
          </p:nvSpPr>
          <p:spPr>
            <a:xfrm>
              <a:off x="123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38" name="Google Shape;438;p33"/>
            <p:cNvSpPr/>
            <p:nvPr/>
          </p:nvSpPr>
          <p:spPr>
            <a:xfrm>
              <a:off x="150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39" name="Google Shape;439;p33"/>
            <p:cNvSpPr/>
            <p:nvPr/>
          </p:nvSpPr>
          <p:spPr>
            <a:xfrm>
              <a:off x="177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40" name="Google Shape;440;p33"/>
            <p:cNvSpPr/>
            <p:nvPr/>
          </p:nvSpPr>
          <p:spPr>
            <a:xfrm>
              <a:off x="204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41" name="Google Shape;441;p33"/>
            <p:cNvSpPr/>
            <p:nvPr/>
          </p:nvSpPr>
          <p:spPr>
            <a:xfrm>
              <a:off x="231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42" name="Google Shape;442;p33"/>
            <p:cNvSpPr/>
            <p:nvPr/>
          </p:nvSpPr>
          <p:spPr>
            <a:xfrm>
              <a:off x="258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sp>
          <p:nvSpPr>
            <p:cNvPr id="443" name="Google Shape;443;p33"/>
            <p:cNvSpPr/>
            <p:nvPr/>
          </p:nvSpPr>
          <p:spPr>
            <a:xfrm>
              <a:off x="2859575" y="2040500"/>
              <a:ext cx="270000" cy="270000"/>
            </a:xfrm>
            <a:prstGeom prst="rect">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a:latin typeface="Roboto Mono"/>
                  <a:ea typeface="Roboto Mono"/>
                  <a:cs typeface="Roboto Mono"/>
                  <a:sym typeface="Roboto Mono"/>
                </a:rPr>
                <a:t>0</a:t>
              </a:r>
              <a:endParaRPr>
                <a:latin typeface="Roboto Mono"/>
                <a:ea typeface="Roboto Mono"/>
                <a:cs typeface="Roboto Mono"/>
                <a:sym typeface="Roboto Mono"/>
              </a:endParaRPr>
            </a:p>
          </p:txBody>
        </p:sp>
      </p:grpSp>
      <p:sp>
        <p:nvSpPr>
          <p:cNvPr id="444" name="Google Shape;444;p33"/>
          <p:cNvSpPr txBox="1"/>
          <p:nvPr/>
        </p:nvSpPr>
        <p:spPr>
          <a:xfrm>
            <a:off x="7482825" y="4500000"/>
            <a:ext cx="1661100" cy="270000"/>
          </a:xfrm>
          <a:prstGeom prst="rect">
            <a:avLst/>
          </a:prstGeom>
          <a:noFill/>
          <a:ln>
            <a:noFill/>
          </a:ln>
        </p:spPr>
        <p:txBody>
          <a:bodyPr spcFirstLastPara="1" wrap="square" lIns="360000" tIns="0" rIns="0" bIns="0" anchor="ctr" anchorCtr="0">
            <a:noAutofit/>
          </a:bodyPr>
          <a:lstStyle/>
          <a:p>
            <a:pPr marL="0" lvl="0" indent="0" algn="l" rtl="0">
              <a:spcBef>
                <a:spcPts val="0"/>
              </a:spcBef>
              <a:spcAft>
                <a:spcPts val="0"/>
              </a:spcAft>
              <a:buNone/>
            </a:pPr>
            <a:r>
              <a:rPr lang="en-GB" sz="1800">
                <a:solidFill>
                  <a:schemeClr val="dk1"/>
                </a:solidFill>
                <a:latin typeface="Roboto"/>
                <a:ea typeface="Roboto"/>
                <a:cs typeface="Roboto"/>
                <a:sym typeface="Roboto"/>
              </a:rPr>
              <a:t>= o</a:t>
            </a:r>
            <a:endParaRPr sz="1800">
              <a:solidFill>
                <a:schemeClr val="dk1"/>
              </a:solidFill>
              <a:latin typeface="Roboto"/>
              <a:ea typeface="Roboto"/>
              <a:cs typeface="Roboto"/>
              <a:sym typeface="Roboto"/>
            </a:endParaRPr>
          </a:p>
        </p:txBody>
      </p:sp>
      <p:pic>
        <p:nvPicPr>
          <p:cNvPr id="445" name="Google Shape;445;p33" title="linkout.png">
            <a:hlinkClick r:id="rId4"/>
          </p:cNvPr>
          <p:cNvPicPr preferRelativeResize="0"/>
          <p:nvPr/>
        </p:nvPicPr>
        <p:blipFill>
          <a:blip r:embed="rId5">
            <a:alphaModFix/>
          </a:blip>
          <a:stretch>
            <a:fillRect/>
          </a:stretch>
        </p:blipFill>
        <p:spPr>
          <a:xfrm>
            <a:off x="8388075" y="4455000"/>
            <a:ext cx="360000" cy="360000"/>
          </a:xfrm>
          <a:prstGeom prst="rect">
            <a:avLst/>
          </a:prstGeom>
          <a:noFill/>
          <a:ln>
            <a:noFill/>
          </a:ln>
        </p:spPr>
      </p:pic>
      <p:pic>
        <p:nvPicPr>
          <p:cNvPr id="446" name="Google Shape;446;p33" title="big2.png"/>
          <p:cNvPicPr preferRelativeResize="0"/>
          <p:nvPr/>
        </p:nvPicPr>
        <p:blipFill>
          <a:blip r:embed="rId6">
            <a:alphaModFix/>
          </a:blip>
          <a:stretch>
            <a:fillRect/>
          </a:stretch>
        </p:blipFill>
        <p:spPr>
          <a:xfrm>
            <a:off x="396000" y="1479800"/>
            <a:ext cx="360000" cy="360000"/>
          </a:xfrm>
          <a:prstGeom prst="rect">
            <a:avLst/>
          </a:prstGeom>
          <a:noFill/>
          <a:ln>
            <a:noFill/>
          </a:ln>
        </p:spPr>
      </p:pic>
      <p:pic>
        <p:nvPicPr>
          <p:cNvPr id="447" name="Google Shape;447;p33" title="encod.png"/>
          <p:cNvPicPr preferRelativeResize="0"/>
          <p:nvPr/>
        </p:nvPicPr>
        <p:blipFill>
          <a:blip r:embed="rId7">
            <a:alphaModFix/>
          </a:blip>
          <a:stretch>
            <a:fillRect/>
          </a:stretch>
        </p:blipFill>
        <p:spPr>
          <a:xfrm>
            <a:off x="4572000" y="1479800"/>
            <a:ext cx="360000" cy="360000"/>
          </a:xfrm>
          <a:prstGeom prst="rect">
            <a:avLst/>
          </a:prstGeom>
          <a:noFill/>
          <a:ln>
            <a:noFill/>
          </a:ln>
        </p:spPr>
      </p:pic>
      <p:grpSp>
        <p:nvGrpSpPr>
          <p:cNvPr id="448" name="Google Shape;448;p33"/>
          <p:cNvGrpSpPr/>
          <p:nvPr/>
        </p:nvGrpSpPr>
        <p:grpSpPr>
          <a:xfrm>
            <a:off x="6307438" y="577962"/>
            <a:ext cx="2836487" cy="737408"/>
            <a:chOff x="6320288" y="3491175"/>
            <a:chExt cx="2836487" cy="737408"/>
          </a:xfrm>
        </p:grpSpPr>
        <p:sp>
          <p:nvSpPr>
            <p:cNvPr id="449" name="Google Shape;449;p33"/>
            <p:cNvSpPr txBox="1"/>
            <p:nvPr/>
          </p:nvSpPr>
          <p:spPr>
            <a:xfrm>
              <a:off x="6356275" y="3491175"/>
              <a:ext cx="2800500" cy="737400"/>
            </a:xfrm>
            <a:prstGeom prst="rect">
              <a:avLst/>
            </a:prstGeom>
            <a:noFill/>
            <a:ln>
              <a:noFill/>
            </a:ln>
          </p:spPr>
          <p:txBody>
            <a:bodyPr spcFirstLastPara="1" wrap="square" lIns="540000" tIns="90000" rIns="91425" bIns="91425" anchor="t" anchorCtr="0">
              <a:spAutoFit/>
            </a:bodyPr>
            <a:lstStyle/>
            <a:p>
              <a:pPr marL="0" lvl="0" indent="0" algn="l" rtl="0">
                <a:spcBef>
                  <a:spcPts val="0"/>
                </a:spcBef>
                <a:spcAft>
                  <a:spcPts val="0"/>
                </a:spcAft>
                <a:buNone/>
              </a:pPr>
              <a:r>
                <a:rPr lang="en-GB" sz="1200">
                  <a:solidFill>
                    <a:schemeClr val="dk2"/>
                  </a:solidFill>
                  <a:latin typeface="Roboto"/>
                  <a:ea typeface="Roboto"/>
                  <a:cs typeface="Roboto"/>
                  <a:sym typeface="Roboto"/>
                </a:rPr>
                <a:t>The default encoding scheme in Windows is Windows-1252 (also called CP-1252).</a:t>
              </a:r>
              <a:endParaRPr sz="1200">
                <a:solidFill>
                  <a:schemeClr val="dk2"/>
                </a:solidFill>
                <a:latin typeface="Roboto"/>
                <a:ea typeface="Roboto"/>
                <a:cs typeface="Roboto"/>
                <a:sym typeface="Roboto"/>
              </a:endParaRPr>
            </a:p>
          </p:txBody>
        </p:sp>
        <p:pic>
          <p:nvPicPr>
            <p:cNvPr id="450" name="Google Shape;450;p33" title="info.png"/>
            <p:cNvPicPr preferRelativeResize="0"/>
            <p:nvPr/>
          </p:nvPicPr>
          <p:blipFill>
            <a:blip r:embed="rId8">
              <a:alphaModFix/>
            </a:blip>
            <a:stretch>
              <a:fillRect/>
            </a:stretch>
          </p:blipFill>
          <p:spPr>
            <a:xfrm>
              <a:off x="6479263" y="3674475"/>
              <a:ext cx="270001" cy="270001"/>
            </a:xfrm>
            <a:prstGeom prst="rect">
              <a:avLst/>
            </a:prstGeom>
            <a:noFill/>
            <a:ln>
              <a:noFill/>
            </a:ln>
          </p:spPr>
        </p:pic>
        <p:sp>
          <p:nvSpPr>
            <p:cNvPr id="451" name="Google Shape;451;p33"/>
            <p:cNvSpPr/>
            <p:nvPr/>
          </p:nvSpPr>
          <p:spPr>
            <a:xfrm flipH="1">
              <a:off x="6320288" y="3491183"/>
              <a:ext cx="36000" cy="737400"/>
            </a:xfrm>
            <a:prstGeom prst="rect">
              <a:avLst/>
            </a:prstGeom>
            <a:solidFill>
              <a:srgbClr val="666666"/>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4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7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8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8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383"/>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38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9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0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0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1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2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3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4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5"/>
        <p:cNvGrpSpPr/>
        <p:nvPr/>
      </p:nvGrpSpPr>
      <p:grpSpPr>
        <a:xfrm>
          <a:off x="0" y="0"/>
          <a:ext cx="0" cy="0"/>
          <a:chOff x="0" y="0"/>
          <a:chExt cx="0" cy="0"/>
        </a:xfrm>
      </p:grpSpPr>
      <p:sp>
        <p:nvSpPr>
          <p:cNvPr id="456" name="Google Shape;456;p34"/>
          <p:cNvSpPr txBox="1">
            <a:spLocks noGrp="1"/>
          </p:cNvSpPr>
          <p:nvPr>
            <p:ph type="title"/>
          </p:nvPr>
        </p:nvSpPr>
        <p:spPr>
          <a:xfrm>
            <a:off x="0" y="1729300"/>
            <a:ext cx="3319200" cy="1081500"/>
          </a:xfrm>
          <a:prstGeom prst="rect">
            <a:avLst/>
          </a:prstGeom>
        </p:spPr>
        <p:txBody>
          <a:bodyPr spcFirstLastPara="1" wrap="square" lIns="396000" tIns="91425" rIns="0" bIns="91425" anchor="ctr" anchorCtr="0">
            <a:normAutofit/>
          </a:bodyPr>
          <a:lstStyle/>
          <a:p>
            <a:pPr marL="0" lvl="0" indent="0" algn="l" rtl="0">
              <a:spcBef>
                <a:spcPts val="0"/>
              </a:spcBef>
              <a:spcAft>
                <a:spcPts val="0"/>
              </a:spcAft>
              <a:buNone/>
            </a:pPr>
            <a:r>
              <a:rPr lang="en-GB"/>
              <a:t>Data formats</a:t>
            </a:r>
            <a:endParaRPr/>
          </a:p>
        </p:txBody>
      </p:sp>
      <p:pic>
        <p:nvPicPr>
          <p:cNvPr id="457" name="Google Shape;457;p34" title="formats.png"/>
          <p:cNvPicPr preferRelativeResize="0"/>
          <p:nvPr/>
        </p:nvPicPr>
        <p:blipFill>
          <a:blip r:embed="rId3">
            <a:alphaModFix/>
          </a:blip>
          <a:stretch>
            <a:fillRect/>
          </a:stretch>
        </p:blipFill>
        <p:spPr>
          <a:xfrm>
            <a:off x="3156650" y="127175"/>
            <a:ext cx="5914327" cy="488915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35"/>
          <p:cNvSpPr txBox="1">
            <a:spLocks noGrp="1"/>
          </p:cNvSpPr>
          <p:nvPr>
            <p:ph type="title"/>
          </p:nvPr>
        </p:nvSpPr>
        <p:spPr>
          <a:xfrm>
            <a:off x="0" y="703675"/>
            <a:ext cx="5670000" cy="486000"/>
          </a:xfrm>
          <a:prstGeom prst="rect">
            <a:avLst/>
          </a:prstGeom>
        </p:spPr>
        <p:txBody>
          <a:bodyPr spcFirstLastPara="1" wrap="square" lIns="396000" tIns="91425" rIns="91425" bIns="91425" anchor="ctr" anchorCtr="0">
            <a:normAutofit fontScale="90000"/>
          </a:bodyPr>
          <a:lstStyle/>
          <a:p>
            <a:pPr marL="0" lvl="0" indent="0" algn="l" rtl="0">
              <a:spcBef>
                <a:spcPts val="0"/>
              </a:spcBef>
              <a:spcAft>
                <a:spcPts val="0"/>
              </a:spcAft>
              <a:buNone/>
            </a:pPr>
            <a:r>
              <a:rPr lang="en-GB"/>
              <a:t>DATA FORMATS</a:t>
            </a:r>
            <a:endParaRPr/>
          </a:p>
        </p:txBody>
      </p:sp>
      <p:sp>
        <p:nvSpPr>
          <p:cNvPr id="463" name="Google Shape;463;p35"/>
          <p:cNvSpPr txBox="1"/>
          <p:nvPr/>
        </p:nvSpPr>
        <p:spPr>
          <a:xfrm>
            <a:off x="0" y="1787525"/>
            <a:ext cx="5670000" cy="1293000"/>
          </a:xfrm>
          <a:prstGeom prst="rect">
            <a:avLst/>
          </a:prstGeom>
          <a:noFill/>
          <a:ln>
            <a:noFill/>
          </a:ln>
        </p:spPr>
        <p:txBody>
          <a:bodyPr spcFirstLastPara="1" wrap="square" lIns="396000" tIns="91425" rIns="91425" bIns="91425" anchor="t" anchorCtr="0">
            <a:spAutoFit/>
          </a:bodyPr>
          <a:lstStyle/>
          <a:p>
            <a:pPr marL="0" lvl="0" indent="0" algn="l" rtl="0">
              <a:spcBef>
                <a:spcPts val="0"/>
              </a:spcBef>
              <a:spcAft>
                <a:spcPts val="0"/>
              </a:spcAft>
              <a:buNone/>
            </a:pPr>
            <a:r>
              <a:rPr lang="en-GB" sz="1800">
                <a:solidFill>
                  <a:schemeClr val="dk1"/>
                </a:solidFill>
                <a:latin typeface="Roboto"/>
                <a:ea typeface="Roboto"/>
                <a:cs typeface="Roboto"/>
                <a:sym typeface="Roboto"/>
              </a:rPr>
              <a:t>We’ll look at:</a:t>
            </a:r>
            <a:endParaRPr sz="1800">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Char char="●"/>
            </a:pPr>
            <a:r>
              <a:rPr lang="en-GB" sz="1800">
                <a:solidFill>
                  <a:schemeClr val="dk1"/>
                </a:solidFill>
                <a:latin typeface="Roboto"/>
                <a:ea typeface="Roboto"/>
                <a:cs typeface="Roboto"/>
                <a:sym typeface="Roboto"/>
              </a:rPr>
              <a:t>Tabular data (CVS, TSV)</a:t>
            </a:r>
            <a:endParaRPr sz="1800">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Char char="●"/>
            </a:pPr>
            <a:r>
              <a:rPr lang="en-GB" sz="1800">
                <a:solidFill>
                  <a:schemeClr val="dk1"/>
                </a:solidFill>
                <a:latin typeface="Roboto"/>
                <a:ea typeface="Roboto"/>
                <a:cs typeface="Roboto"/>
                <a:sym typeface="Roboto"/>
              </a:rPr>
              <a:t>Markup languages (XML)</a:t>
            </a:r>
            <a:endParaRPr sz="1800">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Char char="●"/>
            </a:pPr>
            <a:r>
              <a:rPr lang="en-GB" sz="1800">
                <a:solidFill>
                  <a:schemeClr val="dk1"/>
                </a:solidFill>
                <a:latin typeface="Roboto"/>
                <a:ea typeface="Roboto"/>
                <a:cs typeface="Roboto"/>
                <a:sym typeface="Roboto"/>
              </a:rPr>
              <a:t>JSON</a:t>
            </a:r>
            <a:endParaRPr sz="1800">
              <a:solidFill>
                <a:schemeClr val="dk1"/>
              </a:solidFill>
              <a:latin typeface="Roboto"/>
              <a:ea typeface="Roboto"/>
              <a:cs typeface="Roboto"/>
              <a:sym typeface="Roboto"/>
            </a:endParaRPr>
          </a:p>
        </p:txBody>
      </p:sp>
      <p:sp>
        <p:nvSpPr>
          <p:cNvPr id="464" name="Google Shape;464;p35"/>
          <p:cNvSpPr txBox="1"/>
          <p:nvPr/>
        </p:nvSpPr>
        <p:spPr>
          <a:xfrm>
            <a:off x="0" y="3392625"/>
            <a:ext cx="8807400" cy="554100"/>
          </a:xfrm>
          <a:prstGeom prst="rect">
            <a:avLst/>
          </a:prstGeom>
          <a:noFill/>
          <a:ln>
            <a:noFill/>
          </a:ln>
        </p:spPr>
        <p:txBody>
          <a:bodyPr spcFirstLastPara="1" wrap="square" lIns="396000" tIns="91425" rIns="91425" bIns="91425" anchor="t" anchorCtr="0">
            <a:spAutoFit/>
          </a:bodyPr>
          <a:lstStyle/>
          <a:p>
            <a:pPr marL="0" lvl="0" indent="0" algn="l" rtl="0">
              <a:spcBef>
                <a:spcPts val="0"/>
              </a:spcBef>
              <a:spcAft>
                <a:spcPts val="0"/>
              </a:spcAft>
              <a:buNone/>
            </a:pPr>
            <a:r>
              <a:rPr lang="en-GB" sz="2400">
                <a:solidFill>
                  <a:schemeClr val="dk1"/>
                </a:solidFill>
                <a:latin typeface="Roboto"/>
                <a:ea typeface="Roboto"/>
                <a:cs typeface="Roboto"/>
                <a:sym typeface="Roboto"/>
              </a:rPr>
              <a:t>Please open </a:t>
            </a:r>
            <a:r>
              <a:rPr lang="en-GB" sz="2400" b="1" u="sng">
                <a:solidFill>
                  <a:schemeClr val="hlink"/>
                </a:solidFill>
                <a:latin typeface="Roboto"/>
                <a:ea typeface="Roboto"/>
                <a:cs typeface="Roboto"/>
                <a:sym typeface="Roboto"/>
                <a:hlinkClick r:id="rId3"/>
              </a:rPr>
              <a:t>https://vscode.dev/</a:t>
            </a:r>
            <a:r>
              <a:rPr lang="en-GB" sz="2400">
                <a:solidFill>
                  <a:schemeClr val="dk1"/>
                </a:solidFill>
                <a:latin typeface="Roboto"/>
                <a:ea typeface="Roboto"/>
                <a:cs typeface="Roboto"/>
                <a:sym typeface="Roboto"/>
              </a:rPr>
              <a:t> in your browser.</a:t>
            </a:r>
            <a:endParaRPr sz="2400">
              <a:solidFill>
                <a:schemeClr val="dk1"/>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68"/>
        <p:cNvGrpSpPr/>
        <p:nvPr/>
      </p:nvGrpSpPr>
      <p:grpSpPr>
        <a:xfrm>
          <a:off x="0" y="0"/>
          <a:ext cx="0" cy="0"/>
          <a:chOff x="0" y="0"/>
          <a:chExt cx="0" cy="0"/>
        </a:xfrm>
      </p:grpSpPr>
      <p:sp>
        <p:nvSpPr>
          <p:cNvPr id="469" name="Google Shape;469;p36"/>
          <p:cNvSpPr txBox="1">
            <a:spLocks noGrp="1"/>
          </p:cNvSpPr>
          <p:nvPr>
            <p:ph type="title"/>
          </p:nvPr>
        </p:nvSpPr>
        <p:spPr>
          <a:xfrm>
            <a:off x="0" y="703675"/>
            <a:ext cx="5670000" cy="486000"/>
          </a:xfrm>
          <a:prstGeom prst="rect">
            <a:avLst/>
          </a:prstGeom>
        </p:spPr>
        <p:txBody>
          <a:bodyPr spcFirstLastPara="1" wrap="square" lIns="396000" tIns="91425" rIns="91425" bIns="91425" anchor="ctr" anchorCtr="0">
            <a:normAutofit fontScale="90000"/>
          </a:bodyPr>
          <a:lstStyle/>
          <a:p>
            <a:pPr marL="0" lvl="0" indent="0" algn="l" rtl="0">
              <a:spcBef>
                <a:spcPts val="0"/>
              </a:spcBef>
              <a:spcAft>
                <a:spcPts val="0"/>
              </a:spcAft>
              <a:buNone/>
            </a:pPr>
            <a:r>
              <a:rPr lang="en-GB"/>
              <a:t>TABULAR DATA FORMATS (CSV, TSV)</a:t>
            </a:r>
            <a:endParaRPr/>
          </a:p>
        </p:txBody>
      </p:sp>
      <p:sp>
        <p:nvSpPr>
          <p:cNvPr id="470" name="Google Shape;470;p36"/>
          <p:cNvSpPr txBox="1"/>
          <p:nvPr/>
        </p:nvSpPr>
        <p:spPr>
          <a:xfrm>
            <a:off x="756175" y="1618400"/>
            <a:ext cx="7899300" cy="486000"/>
          </a:xfrm>
          <a:prstGeom prst="rect">
            <a:avLst/>
          </a:prstGeom>
          <a:noFill/>
          <a:ln>
            <a:noFill/>
          </a:ln>
        </p:spPr>
        <p:txBody>
          <a:bodyPr spcFirstLastPara="1" wrap="square" lIns="180000" tIns="91425" rIns="91425" bIns="91425" anchor="t" anchorCtr="0">
            <a:noAutofit/>
          </a:bodyPr>
          <a:lstStyle/>
          <a:p>
            <a:pPr marL="0" lvl="0" indent="0" algn="l" rtl="0">
              <a:spcBef>
                <a:spcPts val="0"/>
              </a:spcBef>
              <a:spcAft>
                <a:spcPts val="0"/>
              </a:spcAft>
              <a:buNone/>
            </a:pPr>
            <a:r>
              <a:rPr lang="en-GB" sz="1800" b="1">
                <a:solidFill>
                  <a:schemeClr val="dk1"/>
                </a:solidFill>
                <a:latin typeface="Roboto"/>
                <a:ea typeface="Roboto"/>
                <a:cs typeface="Roboto"/>
                <a:sym typeface="Roboto"/>
              </a:rPr>
              <a:t>plain text</a:t>
            </a:r>
            <a:r>
              <a:rPr lang="en-GB" sz="1800">
                <a:solidFill>
                  <a:schemeClr val="dk1"/>
                </a:solidFill>
                <a:latin typeface="Roboto"/>
                <a:ea typeface="Roboto"/>
                <a:cs typeface="Roboto"/>
                <a:sym typeface="Roboto"/>
              </a:rPr>
              <a:t> data formats</a:t>
            </a:r>
            <a:endParaRPr sz="1800">
              <a:solidFill>
                <a:schemeClr val="dk1"/>
              </a:solidFill>
              <a:latin typeface="Roboto"/>
              <a:ea typeface="Roboto"/>
              <a:cs typeface="Roboto"/>
              <a:sym typeface="Roboto"/>
            </a:endParaRPr>
          </a:p>
        </p:txBody>
      </p:sp>
      <p:sp>
        <p:nvSpPr>
          <p:cNvPr id="471" name="Google Shape;471;p36"/>
          <p:cNvSpPr txBox="1"/>
          <p:nvPr/>
        </p:nvSpPr>
        <p:spPr>
          <a:xfrm>
            <a:off x="756175" y="3693650"/>
            <a:ext cx="4913700" cy="738900"/>
          </a:xfrm>
          <a:prstGeom prst="rect">
            <a:avLst/>
          </a:prstGeom>
          <a:noFill/>
          <a:ln>
            <a:noFill/>
          </a:ln>
        </p:spPr>
        <p:txBody>
          <a:bodyPr spcFirstLastPara="1" wrap="square" lIns="180000" tIns="91425" rIns="91425" bIns="91425" anchor="t" anchorCtr="0">
            <a:spAutoFit/>
          </a:bodyPr>
          <a:lstStyle/>
          <a:p>
            <a:pPr marL="0" lvl="0" indent="0" algn="l" rtl="0">
              <a:spcBef>
                <a:spcPts val="0"/>
              </a:spcBef>
              <a:spcAft>
                <a:spcPts val="0"/>
              </a:spcAft>
              <a:buNone/>
            </a:pPr>
            <a:r>
              <a:rPr lang="en-GB" sz="1800" b="1">
                <a:solidFill>
                  <a:schemeClr val="accent1"/>
                </a:solidFill>
                <a:latin typeface="Roboto"/>
                <a:ea typeface="Roboto"/>
                <a:cs typeface="Roboto"/>
                <a:sym typeface="Roboto"/>
              </a:rPr>
              <a:t>C</a:t>
            </a:r>
            <a:r>
              <a:rPr lang="en-GB" sz="1800">
                <a:solidFill>
                  <a:schemeClr val="dk1"/>
                </a:solidFill>
                <a:latin typeface="Roboto"/>
                <a:ea typeface="Roboto"/>
                <a:cs typeface="Roboto"/>
                <a:sym typeface="Roboto"/>
              </a:rPr>
              <a:t>omma-</a:t>
            </a:r>
            <a:r>
              <a:rPr lang="en-GB" sz="1800" b="1">
                <a:solidFill>
                  <a:schemeClr val="accent1"/>
                </a:solidFill>
                <a:latin typeface="Roboto"/>
                <a:ea typeface="Roboto"/>
                <a:cs typeface="Roboto"/>
                <a:sym typeface="Roboto"/>
              </a:rPr>
              <a:t>S</a:t>
            </a:r>
            <a:r>
              <a:rPr lang="en-GB" sz="1800">
                <a:solidFill>
                  <a:schemeClr val="dk1"/>
                </a:solidFill>
                <a:latin typeface="Roboto"/>
                <a:ea typeface="Roboto"/>
                <a:cs typeface="Roboto"/>
                <a:sym typeface="Roboto"/>
              </a:rPr>
              <a:t>eparated </a:t>
            </a:r>
            <a:r>
              <a:rPr lang="en-GB" sz="1800" b="1">
                <a:solidFill>
                  <a:schemeClr val="accent1"/>
                </a:solidFill>
                <a:latin typeface="Roboto"/>
                <a:ea typeface="Roboto"/>
                <a:cs typeface="Roboto"/>
                <a:sym typeface="Roboto"/>
              </a:rPr>
              <a:t>V</a:t>
            </a:r>
            <a:r>
              <a:rPr lang="en-GB" sz="1800">
                <a:solidFill>
                  <a:schemeClr val="dk1"/>
                </a:solidFill>
                <a:latin typeface="Roboto"/>
                <a:ea typeface="Roboto"/>
                <a:cs typeface="Roboto"/>
                <a:sym typeface="Roboto"/>
              </a:rPr>
              <a:t>alues = CSV = delimiter is </a:t>
            </a:r>
            <a:r>
              <a:rPr lang="en-GB" sz="1800" b="1">
                <a:solidFill>
                  <a:schemeClr val="dk1"/>
                </a:solidFill>
                <a:latin typeface="Roboto"/>
                <a:ea typeface="Roboto"/>
                <a:cs typeface="Roboto"/>
                <a:sym typeface="Roboto"/>
              </a:rPr>
              <a:t>comma</a:t>
            </a:r>
            <a:endParaRPr sz="1800" b="1">
              <a:solidFill>
                <a:schemeClr val="dk1"/>
              </a:solidFill>
              <a:latin typeface="Roboto"/>
              <a:ea typeface="Roboto"/>
              <a:cs typeface="Roboto"/>
              <a:sym typeface="Roboto"/>
            </a:endParaRPr>
          </a:p>
        </p:txBody>
      </p:sp>
      <p:sp>
        <p:nvSpPr>
          <p:cNvPr id="472" name="Google Shape;472;p36"/>
          <p:cNvSpPr txBox="1"/>
          <p:nvPr/>
        </p:nvSpPr>
        <p:spPr>
          <a:xfrm>
            <a:off x="756175" y="4362550"/>
            <a:ext cx="4913700" cy="486000"/>
          </a:xfrm>
          <a:prstGeom prst="rect">
            <a:avLst/>
          </a:prstGeom>
          <a:noFill/>
          <a:ln>
            <a:noFill/>
          </a:ln>
        </p:spPr>
        <p:txBody>
          <a:bodyPr spcFirstLastPara="1" wrap="square" lIns="180000" tIns="91425" rIns="0" bIns="91425" anchor="t" anchorCtr="0">
            <a:noAutofit/>
          </a:bodyPr>
          <a:lstStyle/>
          <a:p>
            <a:pPr marL="0" lvl="0" indent="0" algn="l" rtl="0">
              <a:spcBef>
                <a:spcPts val="0"/>
              </a:spcBef>
              <a:spcAft>
                <a:spcPts val="0"/>
              </a:spcAft>
              <a:buNone/>
            </a:pPr>
            <a:r>
              <a:rPr lang="en-GB" sz="1800" b="1">
                <a:solidFill>
                  <a:schemeClr val="accent1"/>
                </a:solidFill>
                <a:latin typeface="Roboto"/>
                <a:ea typeface="Roboto"/>
                <a:cs typeface="Roboto"/>
                <a:sym typeface="Roboto"/>
              </a:rPr>
              <a:t>T</a:t>
            </a:r>
            <a:r>
              <a:rPr lang="en-GB" sz="1800">
                <a:solidFill>
                  <a:schemeClr val="dk1"/>
                </a:solidFill>
                <a:latin typeface="Roboto"/>
                <a:ea typeface="Roboto"/>
                <a:cs typeface="Roboto"/>
                <a:sym typeface="Roboto"/>
              </a:rPr>
              <a:t>ab-</a:t>
            </a:r>
            <a:r>
              <a:rPr lang="en-GB" sz="1800" b="1">
                <a:solidFill>
                  <a:schemeClr val="accent1"/>
                </a:solidFill>
                <a:latin typeface="Roboto"/>
                <a:ea typeface="Roboto"/>
                <a:cs typeface="Roboto"/>
                <a:sym typeface="Roboto"/>
              </a:rPr>
              <a:t>S</a:t>
            </a:r>
            <a:r>
              <a:rPr lang="en-GB" sz="1800">
                <a:solidFill>
                  <a:schemeClr val="dk1"/>
                </a:solidFill>
                <a:latin typeface="Roboto"/>
                <a:ea typeface="Roboto"/>
                <a:cs typeface="Roboto"/>
                <a:sym typeface="Roboto"/>
              </a:rPr>
              <a:t>eparated </a:t>
            </a:r>
            <a:r>
              <a:rPr lang="en-GB" sz="1800" b="1">
                <a:solidFill>
                  <a:schemeClr val="accent1"/>
                </a:solidFill>
                <a:latin typeface="Roboto"/>
                <a:ea typeface="Roboto"/>
                <a:cs typeface="Roboto"/>
                <a:sym typeface="Roboto"/>
              </a:rPr>
              <a:t>V</a:t>
            </a:r>
            <a:r>
              <a:rPr lang="en-GB" sz="1800">
                <a:solidFill>
                  <a:schemeClr val="dk1"/>
                </a:solidFill>
                <a:latin typeface="Roboto"/>
                <a:ea typeface="Roboto"/>
                <a:cs typeface="Roboto"/>
                <a:sym typeface="Roboto"/>
              </a:rPr>
              <a:t>alues = TSV = delimiter is </a:t>
            </a:r>
            <a:r>
              <a:rPr lang="en-GB" sz="1800" b="1">
                <a:solidFill>
                  <a:schemeClr val="dk1"/>
                </a:solidFill>
                <a:latin typeface="Roboto"/>
                <a:ea typeface="Roboto"/>
                <a:cs typeface="Roboto"/>
                <a:sym typeface="Roboto"/>
              </a:rPr>
              <a:t>tab</a:t>
            </a:r>
            <a:endParaRPr sz="1800" b="1">
              <a:solidFill>
                <a:schemeClr val="dk1"/>
              </a:solidFill>
              <a:latin typeface="Roboto"/>
              <a:ea typeface="Roboto"/>
              <a:cs typeface="Roboto"/>
              <a:sym typeface="Roboto"/>
            </a:endParaRPr>
          </a:p>
        </p:txBody>
      </p:sp>
      <p:pic>
        <p:nvPicPr>
          <p:cNvPr id="473" name="Google Shape;473;p36" title="text2.png"/>
          <p:cNvPicPr preferRelativeResize="0"/>
          <p:nvPr/>
        </p:nvPicPr>
        <p:blipFill>
          <a:blip r:embed="rId4">
            <a:alphaModFix/>
          </a:blip>
          <a:stretch>
            <a:fillRect/>
          </a:stretch>
        </p:blipFill>
        <p:spPr>
          <a:xfrm>
            <a:off x="396000" y="1681400"/>
            <a:ext cx="360000" cy="360000"/>
          </a:xfrm>
          <a:prstGeom prst="rect">
            <a:avLst/>
          </a:prstGeom>
          <a:noFill/>
          <a:ln>
            <a:noFill/>
          </a:ln>
        </p:spPr>
      </p:pic>
      <p:grpSp>
        <p:nvGrpSpPr>
          <p:cNvPr id="474" name="Google Shape;474;p36"/>
          <p:cNvGrpSpPr/>
          <p:nvPr/>
        </p:nvGrpSpPr>
        <p:grpSpPr>
          <a:xfrm>
            <a:off x="396000" y="2104400"/>
            <a:ext cx="5274000" cy="1458000"/>
            <a:chOff x="396000" y="2104400"/>
            <a:chExt cx="5274000" cy="1458000"/>
          </a:xfrm>
        </p:grpSpPr>
        <p:sp>
          <p:nvSpPr>
            <p:cNvPr id="475" name="Google Shape;475;p36"/>
            <p:cNvSpPr txBox="1"/>
            <p:nvPr/>
          </p:nvSpPr>
          <p:spPr>
            <a:xfrm>
              <a:off x="756000" y="2104400"/>
              <a:ext cx="4914000" cy="486000"/>
            </a:xfrm>
            <a:prstGeom prst="rect">
              <a:avLst/>
            </a:prstGeom>
            <a:noFill/>
            <a:ln>
              <a:noFill/>
            </a:ln>
          </p:spPr>
          <p:txBody>
            <a:bodyPr spcFirstLastPara="1" wrap="square" lIns="180000" tIns="91425" rIns="91425" bIns="91425" anchor="t" anchorCtr="0">
              <a:noAutofit/>
            </a:bodyPr>
            <a:lstStyle/>
            <a:p>
              <a:pPr marL="0" lvl="0" indent="0" algn="l" rtl="0">
                <a:spcBef>
                  <a:spcPts val="0"/>
                </a:spcBef>
                <a:spcAft>
                  <a:spcPts val="0"/>
                </a:spcAft>
                <a:buNone/>
              </a:pPr>
              <a:r>
                <a:rPr lang="en-GB" sz="1800">
                  <a:solidFill>
                    <a:schemeClr val="dk1"/>
                  </a:solidFill>
                  <a:latin typeface="Roboto"/>
                  <a:ea typeface="Roboto"/>
                  <a:cs typeface="Roboto"/>
                  <a:sym typeface="Roboto"/>
                </a:rPr>
                <a:t>store </a:t>
              </a:r>
              <a:r>
                <a:rPr lang="en-GB" sz="1800" b="1">
                  <a:solidFill>
                    <a:schemeClr val="dk1"/>
                  </a:solidFill>
                  <a:latin typeface="Roboto"/>
                  <a:ea typeface="Roboto"/>
                  <a:cs typeface="Roboto"/>
                  <a:sym typeface="Roboto"/>
                </a:rPr>
                <a:t>tabular data</a:t>
              </a:r>
              <a:r>
                <a:rPr lang="en-GB" sz="1800">
                  <a:solidFill>
                    <a:schemeClr val="dk1"/>
                  </a:solidFill>
                  <a:latin typeface="Roboto"/>
                  <a:ea typeface="Roboto"/>
                  <a:cs typeface="Roboto"/>
                  <a:sym typeface="Roboto"/>
                </a:rPr>
                <a:t> (similar to a spreadsheet)</a:t>
              </a:r>
              <a:endParaRPr sz="1800">
                <a:solidFill>
                  <a:schemeClr val="dk1"/>
                </a:solidFill>
                <a:latin typeface="Roboto"/>
                <a:ea typeface="Roboto"/>
                <a:cs typeface="Roboto"/>
                <a:sym typeface="Roboto"/>
              </a:endParaRPr>
            </a:p>
          </p:txBody>
        </p:sp>
        <p:sp>
          <p:nvSpPr>
            <p:cNvPr id="476" name="Google Shape;476;p36"/>
            <p:cNvSpPr txBox="1"/>
            <p:nvPr/>
          </p:nvSpPr>
          <p:spPr>
            <a:xfrm>
              <a:off x="756000" y="3076400"/>
              <a:ext cx="4914000" cy="486000"/>
            </a:xfrm>
            <a:prstGeom prst="rect">
              <a:avLst/>
            </a:prstGeom>
            <a:noFill/>
            <a:ln>
              <a:noFill/>
            </a:ln>
          </p:spPr>
          <p:txBody>
            <a:bodyPr spcFirstLastPara="1" wrap="square" lIns="540000" tIns="91425" rIns="91425" bIns="91425" anchor="t" anchorCtr="0">
              <a:noAutofit/>
            </a:bodyPr>
            <a:lstStyle/>
            <a:p>
              <a:pPr marL="0" lvl="0" indent="0" algn="l" rtl="0">
                <a:spcBef>
                  <a:spcPts val="0"/>
                </a:spcBef>
                <a:spcAft>
                  <a:spcPts val="0"/>
                </a:spcAft>
                <a:buNone/>
              </a:pPr>
              <a:r>
                <a:rPr lang="en-GB" sz="1800" b="1">
                  <a:solidFill>
                    <a:schemeClr val="dk1"/>
                  </a:solidFill>
                  <a:latin typeface="Roboto"/>
                  <a:ea typeface="Roboto"/>
                  <a:cs typeface="Roboto"/>
                  <a:sym typeface="Roboto"/>
                </a:rPr>
                <a:t>columns </a:t>
              </a:r>
              <a:r>
                <a:rPr lang="en-GB" sz="1800">
                  <a:solidFill>
                    <a:schemeClr val="dk1"/>
                  </a:solidFill>
                  <a:latin typeface="Roboto"/>
                  <a:ea typeface="Roboto"/>
                  <a:cs typeface="Roboto"/>
                  <a:sym typeface="Roboto"/>
                </a:rPr>
                <a:t>are separated by </a:t>
              </a:r>
              <a:r>
                <a:rPr lang="en-GB" sz="1800" b="1">
                  <a:solidFill>
                    <a:schemeClr val="dk1"/>
                  </a:solidFill>
                  <a:latin typeface="Roboto"/>
                  <a:ea typeface="Roboto"/>
                  <a:cs typeface="Roboto"/>
                  <a:sym typeface="Roboto"/>
                </a:rPr>
                <a:t>delimiter</a:t>
              </a:r>
              <a:endParaRPr sz="1800" b="1">
                <a:solidFill>
                  <a:schemeClr val="dk1"/>
                </a:solidFill>
                <a:latin typeface="Roboto"/>
                <a:ea typeface="Roboto"/>
                <a:cs typeface="Roboto"/>
                <a:sym typeface="Roboto"/>
              </a:endParaRPr>
            </a:p>
          </p:txBody>
        </p:sp>
        <p:sp>
          <p:nvSpPr>
            <p:cNvPr id="477" name="Google Shape;477;p36"/>
            <p:cNvSpPr txBox="1"/>
            <p:nvPr/>
          </p:nvSpPr>
          <p:spPr>
            <a:xfrm>
              <a:off x="756000" y="2590400"/>
              <a:ext cx="4914000" cy="486000"/>
            </a:xfrm>
            <a:prstGeom prst="rect">
              <a:avLst/>
            </a:prstGeom>
            <a:noFill/>
            <a:ln>
              <a:noFill/>
            </a:ln>
          </p:spPr>
          <p:txBody>
            <a:bodyPr spcFirstLastPara="1" wrap="square" lIns="540000" tIns="91425" rIns="91425" bIns="91425" anchor="t" anchorCtr="0">
              <a:noAutofit/>
            </a:bodyPr>
            <a:lstStyle/>
            <a:p>
              <a:pPr marL="0" lvl="0" indent="0" algn="l" rtl="0">
                <a:spcBef>
                  <a:spcPts val="0"/>
                </a:spcBef>
                <a:spcAft>
                  <a:spcPts val="0"/>
                </a:spcAft>
                <a:buNone/>
              </a:pPr>
              <a:r>
                <a:rPr lang="en-GB" sz="1800" b="1">
                  <a:solidFill>
                    <a:schemeClr val="dk1"/>
                  </a:solidFill>
                  <a:latin typeface="Roboto"/>
                  <a:ea typeface="Roboto"/>
                  <a:cs typeface="Roboto"/>
                  <a:sym typeface="Roboto"/>
                </a:rPr>
                <a:t>rows </a:t>
              </a:r>
              <a:r>
                <a:rPr lang="en-GB" sz="1800">
                  <a:solidFill>
                    <a:schemeClr val="dk1"/>
                  </a:solidFill>
                  <a:latin typeface="Roboto"/>
                  <a:ea typeface="Roboto"/>
                  <a:cs typeface="Roboto"/>
                  <a:sym typeface="Roboto"/>
                </a:rPr>
                <a:t>are separated by </a:t>
              </a:r>
              <a:r>
                <a:rPr lang="en-GB" sz="1800" b="1">
                  <a:solidFill>
                    <a:schemeClr val="dk1"/>
                  </a:solidFill>
                  <a:latin typeface="Roboto"/>
                  <a:ea typeface="Roboto"/>
                  <a:cs typeface="Roboto"/>
                  <a:sym typeface="Roboto"/>
                </a:rPr>
                <a:t>newline</a:t>
              </a:r>
              <a:endParaRPr sz="1800" b="1">
                <a:solidFill>
                  <a:schemeClr val="dk1"/>
                </a:solidFill>
                <a:latin typeface="Roboto"/>
                <a:ea typeface="Roboto"/>
                <a:cs typeface="Roboto"/>
                <a:sym typeface="Roboto"/>
              </a:endParaRPr>
            </a:p>
          </p:txBody>
        </p:sp>
        <p:pic>
          <p:nvPicPr>
            <p:cNvPr id="478" name="Google Shape;478;p36" title="tabl.png"/>
            <p:cNvPicPr preferRelativeResize="0"/>
            <p:nvPr/>
          </p:nvPicPr>
          <p:blipFill>
            <a:blip r:embed="rId5">
              <a:alphaModFix/>
            </a:blip>
            <a:stretch>
              <a:fillRect/>
            </a:stretch>
          </p:blipFill>
          <p:spPr>
            <a:xfrm>
              <a:off x="396000" y="2167400"/>
              <a:ext cx="360000" cy="360000"/>
            </a:xfrm>
            <a:prstGeom prst="rect">
              <a:avLst/>
            </a:prstGeom>
            <a:noFill/>
            <a:ln>
              <a:noFill/>
            </a:ln>
          </p:spPr>
        </p:pic>
      </p:grpSp>
      <p:pic>
        <p:nvPicPr>
          <p:cNvPr id="479" name="Google Shape;479;p36" title="comma.png"/>
          <p:cNvPicPr preferRelativeResize="0"/>
          <p:nvPr/>
        </p:nvPicPr>
        <p:blipFill>
          <a:blip r:embed="rId6">
            <a:alphaModFix/>
          </a:blip>
          <a:stretch>
            <a:fillRect/>
          </a:stretch>
        </p:blipFill>
        <p:spPr>
          <a:xfrm>
            <a:off x="396000" y="3756650"/>
            <a:ext cx="360000" cy="360000"/>
          </a:xfrm>
          <a:prstGeom prst="rect">
            <a:avLst/>
          </a:prstGeom>
          <a:noFill/>
          <a:ln>
            <a:noFill/>
          </a:ln>
        </p:spPr>
      </p:pic>
      <p:pic>
        <p:nvPicPr>
          <p:cNvPr id="480" name="Google Shape;480;p36" title="tab.png"/>
          <p:cNvPicPr preferRelativeResize="0"/>
          <p:nvPr/>
        </p:nvPicPr>
        <p:blipFill>
          <a:blip r:embed="rId7">
            <a:alphaModFix/>
          </a:blip>
          <a:stretch>
            <a:fillRect/>
          </a:stretch>
        </p:blipFill>
        <p:spPr>
          <a:xfrm>
            <a:off x="396000" y="4425550"/>
            <a:ext cx="360000" cy="360000"/>
          </a:xfrm>
          <a:prstGeom prst="rect">
            <a:avLst/>
          </a:prstGeom>
          <a:noFill/>
          <a:ln>
            <a:noFill/>
          </a:ln>
        </p:spPr>
      </p:pic>
      <p:grpSp>
        <p:nvGrpSpPr>
          <p:cNvPr id="481" name="Google Shape;481;p36"/>
          <p:cNvGrpSpPr/>
          <p:nvPr/>
        </p:nvGrpSpPr>
        <p:grpSpPr>
          <a:xfrm>
            <a:off x="6307500" y="1818188"/>
            <a:ext cx="2836500" cy="2030411"/>
            <a:chOff x="6320275" y="3491175"/>
            <a:chExt cx="2836500" cy="2030411"/>
          </a:xfrm>
        </p:grpSpPr>
        <p:sp>
          <p:nvSpPr>
            <p:cNvPr id="482" name="Google Shape;482;p36"/>
            <p:cNvSpPr txBox="1"/>
            <p:nvPr/>
          </p:nvSpPr>
          <p:spPr>
            <a:xfrm>
              <a:off x="6356275" y="3491175"/>
              <a:ext cx="2800500" cy="2030400"/>
            </a:xfrm>
            <a:prstGeom prst="rect">
              <a:avLst/>
            </a:prstGeom>
            <a:noFill/>
            <a:ln>
              <a:noFill/>
            </a:ln>
          </p:spPr>
          <p:txBody>
            <a:bodyPr spcFirstLastPara="1" wrap="square" lIns="540000" tIns="90000" rIns="91425" bIns="91425" anchor="t" anchorCtr="0">
              <a:spAutoFit/>
            </a:bodyPr>
            <a:lstStyle/>
            <a:p>
              <a:pPr marL="0" lvl="0" indent="0" algn="l" rtl="0">
                <a:spcBef>
                  <a:spcPts val="0"/>
                </a:spcBef>
                <a:spcAft>
                  <a:spcPts val="0"/>
                </a:spcAft>
                <a:buNone/>
              </a:pPr>
              <a:r>
                <a:rPr lang="en-GB" sz="1200">
                  <a:solidFill>
                    <a:schemeClr val="dk2"/>
                  </a:solidFill>
                  <a:latin typeface="Roboto"/>
                  <a:ea typeface="Roboto"/>
                  <a:cs typeface="Roboto"/>
                  <a:sym typeface="Roboto"/>
                </a:rPr>
                <a:t>The character(s) used for </a:t>
              </a:r>
              <a:r>
                <a:rPr lang="en-GB" sz="1200" b="1">
                  <a:solidFill>
                    <a:schemeClr val="dk2"/>
                  </a:solidFill>
                  <a:latin typeface="Roboto"/>
                  <a:ea typeface="Roboto"/>
                  <a:cs typeface="Roboto"/>
                  <a:sym typeface="Roboto"/>
                </a:rPr>
                <a:t>newline </a:t>
              </a:r>
              <a:r>
                <a:rPr lang="en-GB" sz="1200">
                  <a:solidFill>
                    <a:schemeClr val="dk2"/>
                  </a:solidFill>
                  <a:latin typeface="Roboto"/>
                  <a:ea typeface="Roboto"/>
                  <a:cs typeface="Roboto"/>
                  <a:sym typeface="Roboto"/>
                </a:rPr>
                <a:t>depend(s) on your operating system.</a:t>
              </a:r>
              <a:endParaRPr sz="1200">
                <a:solidFill>
                  <a:schemeClr val="dk2"/>
                </a:solidFill>
                <a:latin typeface="Roboto"/>
                <a:ea typeface="Roboto"/>
                <a:cs typeface="Roboto"/>
                <a:sym typeface="Roboto"/>
              </a:endParaRPr>
            </a:p>
            <a:p>
              <a:pPr marL="0" lvl="0" indent="0" algn="l" rtl="0">
                <a:spcBef>
                  <a:spcPts val="0"/>
                </a:spcBef>
                <a:spcAft>
                  <a:spcPts val="0"/>
                </a:spcAft>
                <a:buNone/>
              </a:pPr>
              <a:r>
                <a:rPr lang="en-GB" sz="1200" b="1">
                  <a:solidFill>
                    <a:schemeClr val="dk2"/>
                  </a:solidFill>
                  <a:latin typeface="Roboto"/>
                  <a:ea typeface="Roboto"/>
                  <a:cs typeface="Roboto"/>
                  <a:sym typeface="Roboto"/>
                </a:rPr>
                <a:t>Windows </a:t>
              </a:r>
              <a:r>
                <a:rPr lang="en-GB" sz="1200">
                  <a:solidFill>
                    <a:schemeClr val="dk2"/>
                  </a:solidFill>
                  <a:latin typeface="Roboto"/>
                  <a:ea typeface="Roboto"/>
                  <a:cs typeface="Roboto"/>
                  <a:sym typeface="Roboto"/>
                </a:rPr>
                <a:t>uses </a:t>
              </a:r>
              <a:r>
                <a:rPr lang="en-GB" sz="1200" b="1">
                  <a:solidFill>
                    <a:schemeClr val="dk2"/>
                  </a:solidFill>
                  <a:latin typeface="Roboto"/>
                  <a:ea typeface="Roboto"/>
                  <a:cs typeface="Roboto"/>
                  <a:sym typeface="Roboto"/>
                </a:rPr>
                <a:t>CR LF</a:t>
              </a:r>
              <a:endParaRPr sz="1200" b="1">
                <a:solidFill>
                  <a:schemeClr val="dk2"/>
                </a:solidFill>
                <a:latin typeface="Roboto"/>
                <a:ea typeface="Roboto"/>
                <a:cs typeface="Roboto"/>
                <a:sym typeface="Roboto"/>
              </a:endParaRPr>
            </a:p>
            <a:p>
              <a:pPr marL="0" lvl="0" indent="0" algn="l" rtl="0">
                <a:spcBef>
                  <a:spcPts val="0"/>
                </a:spcBef>
                <a:spcAft>
                  <a:spcPts val="0"/>
                </a:spcAft>
                <a:buNone/>
              </a:pPr>
              <a:r>
                <a:rPr lang="en-GB" sz="1200">
                  <a:solidFill>
                    <a:schemeClr val="dk2"/>
                  </a:solidFill>
                  <a:latin typeface="Roboto"/>
                  <a:ea typeface="Roboto"/>
                  <a:cs typeface="Roboto"/>
                  <a:sym typeface="Roboto"/>
                </a:rPr>
                <a:t>Unix and Unix-like systems (like </a:t>
              </a:r>
              <a:r>
                <a:rPr lang="en-GB" sz="1200" b="1">
                  <a:solidFill>
                    <a:schemeClr val="dk2"/>
                  </a:solidFill>
                  <a:latin typeface="Roboto"/>
                  <a:ea typeface="Roboto"/>
                  <a:cs typeface="Roboto"/>
                  <a:sym typeface="Roboto"/>
                </a:rPr>
                <a:t>Linux or macOS</a:t>
              </a:r>
              <a:r>
                <a:rPr lang="en-GB" sz="1200">
                  <a:solidFill>
                    <a:schemeClr val="dk2"/>
                  </a:solidFill>
                  <a:latin typeface="Roboto"/>
                  <a:ea typeface="Roboto"/>
                  <a:cs typeface="Roboto"/>
                  <a:sym typeface="Roboto"/>
                </a:rPr>
                <a:t>) use </a:t>
              </a:r>
              <a:r>
                <a:rPr lang="en-GB" sz="1200" b="1">
                  <a:solidFill>
                    <a:schemeClr val="dk2"/>
                  </a:solidFill>
                  <a:latin typeface="Roboto"/>
                  <a:ea typeface="Roboto"/>
                  <a:cs typeface="Roboto"/>
                  <a:sym typeface="Roboto"/>
                </a:rPr>
                <a:t>LF</a:t>
              </a:r>
              <a:endParaRPr sz="1200" b="1">
                <a:solidFill>
                  <a:schemeClr val="dk2"/>
                </a:solidFill>
                <a:latin typeface="Roboto"/>
                <a:ea typeface="Roboto"/>
                <a:cs typeface="Roboto"/>
                <a:sym typeface="Roboto"/>
              </a:endParaRPr>
            </a:p>
            <a:p>
              <a:pPr marL="0" lvl="0" indent="0" algn="l" rtl="0">
                <a:spcBef>
                  <a:spcPts val="0"/>
                </a:spcBef>
                <a:spcAft>
                  <a:spcPts val="0"/>
                </a:spcAft>
                <a:buNone/>
              </a:pPr>
              <a:endParaRPr sz="1200" b="1">
                <a:solidFill>
                  <a:schemeClr val="dk2"/>
                </a:solidFill>
                <a:latin typeface="Roboto"/>
                <a:ea typeface="Roboto"/>
                <a:cs typeface="Roboto"/>
                <a:sym typeface="Roboto"/>
              </a:endParaRPr>
            </a:p>
            <a:p>
              <a:pPr marL="0" lvl="0" indent="0" algn="l" rtl="0">
                <a:spcBef>
                  <a:spcPts val="0"/>
                </a:spcBef>
                <a:spcAft>
                  <a:spcPts val="0"/>
                </a:spcAft>
                <a:buNone/>
              </a:pPr>
              <a:r>
                <a:rPr lang="en-GB" sz="1200">
                  <a:solidFill>
                    <a:schemeClr val="dk2"/>
                  </a:solidFill>
                  <a:latin typeface="Roboto"/>
                  <a:ea typeface="Roboto"/>
                  <a:cs typeface="Roboto"/>
                  <a:sym typeface="Roboto"/>
                </a:rPr>
                <a:t>This can lead to problems when using files using the wrong newline character(s).</a:t>
              </a:r>
              <a:endParaRPr sz="1200">
                <a:solidFill>
                  <a:schemeClr val="dk2"/>
                </a:solidFill>
                <a:latin typeface="Roboto"/>
                <a:ea typeface="Roboto"/>
                <a:cs typeface="Roboto"/>
                <a:sym typeface="Roboto"/>
              </a:endParaRPr>
            </a:p>
          </p:txBody>
        </p:sp>
        <p:pic>
          <p:nvPicPr>
            <p:cNvPr id="483" name="Google Shape;483;p36" title="info.png"/>
            <p:cNvPicPr preferRelativeResize="0"/>
            <p:nvPr/>
          </p:nvPicPr>
          <p:blipFill>
            <a:blip r:embed="rId8">
              <a:alphaModFix/>
            </a:blip>
            <a:stretch>
              <a:fillRect/>
            </a:stretch>
          </p:blipFill>
          <p:spPr>
            <a:xfrm>
              <a:off x="6479263" y="3674475"/>
              <a:ext cx="270001" cy="270001"/>
            </a:xfrm>
            <a:prstGeom prst="rect">
              <a:avLst/>
            </a:prstGeom>
            <a:noFill/>
            <a:ln>
              <a:noFill/>
            </a:ln>
          </p:spPr>
        </p:pic>
        <p:sp>
          <p:nvSpPr>
            <p:cNvPr id="484" name="Google Shape;484;p36"/>
            <p:cNvSpPr/>
            <p:nvPr/>
          </p:nvSpPr>
          <p:spPr>
            <a:xfrm flipH="1">
              <a:off x="6320275" y="3491186"/>
              <a:ext cx="36000" cy="2030400"/>
            </a:xfrm>
            <a:prstGeom prst="rect">
              <a:avLst/>
            </a:prstGeom>
            <a:solidFill>
              <a:srgbClr val="666666"/>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grpSp>
      <p:sp>
        <p:nvSpPr>
          <p:cNvPr id="485" name="Google Shape;485;p36"/>
          <p:cNvSpPr txBox="1"/>
          <p:nvPr/>
        </p:nvSpPr>
        <p:spPr>
          <a:xfrm>
            <a:off x="6513075" y="4374700"/>
            <a:ext cx="2235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u="sng">
                <a:solidFill>
                  <a:schemeClr val="hlink"/>
                </a:solidFill>
                <a:latin typeface="Roboto"/>
                <a:ea typeface="Roboto"/>
                <a:cs typeface="Roboto"/>
                <a:sym typeface="Roboto"/>
                <a:hlinkClick r:id="rId9"/>
              </a:rPr>
              <a:t>https://vscode.dev/</a:t>
            </a:r>
            <a:r>
              <a:rPr lang="en-GB" sz="1800">
                <a:solidFill>
                  <a:schemeClr val="dk1"/>
                </a:solidFill>
                <a:latin typeface="Roboto"/>
                <a:ea typeface="Roboto"/>
                <a:cs typeface="Roboto"/>
                <a:sym typeface="Roboto"/>
              </a:rPr>
              <a:t> </a:t>
            </a:r>
            <a:endParaRPr sz="1800">
              <a:solidFill>
                <a:schemeClr val="dk1"/>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7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7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8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37"/>
          <p:cNvSpPr txBox="1">
            <a:spLocks noGrp="1"/>
          </p:cNvSpPr>
          <p:nvPr>
            <p:ph type="title"/>
          </p:nvPr>
        </p:nvSpPr>
        <p:spPr>
          <a:xfrm>
            <a:off x="0" y="703675"/>
            <a:ext cx="5670000" cy="486000"/>
          </a:xfrm>
          <a:prstGeom prst="rect">
            <a:avLst/>
          </a:prstGeom>
        </p:spPr>
        <p:txBody>
          <a:bodyPr spcFirstLastPara="1" wrap="square" lIns="396000" tIns="91425" rIns="91425" bIns="91425" anchor="ctr" anchorCtr="0">
            <a:normAutofit fontScale="90000"/>
          </a:bodyPr>
          <a:lstStyle/>
          <a:p>
            <a:pPr marL="0" lvl="0" indent="0" algn="l" rtl="0">
              <a:spcBef>
                <a:spcPts val="0"/>
              </a:spcBef>
              <a:spcAft>
                <a:spcPts val="0"/>
              </a:spcAft>
              <a:buNone/>
            </a:pPr>
            <a:r>
              <a:rPr lang="en-GB"/>
              <a:t>NAMESPACES</a:t>
            </a:r>
            <a:endParaRPr/>
          </a:p>
        </p:txBody>
      </p:sp>
      <p:sp>
        <p:nvSpPr>
          <p:cNvPr id="491" name="Google Shape;491;p37"/>
          <p:cNvSpPr txBox="1">
            <a:spLocks noGrp="1"/>
          </p:cNvSpPr>
          <p:nvPr>
            <p:ph type="body" idx="1"/>
          </p:nvPr>
        </p:nvSpPr>
        <p:spPr>
          <a:xfrm>
            <a:off x="0" y="2069525"/>
            <a:ext cx="9144000" cy="1416000"/>
          </a:xfrm>
          <a:prstGeom prst="rect">
            <a:avLst/>
          </a:prstGeom>
        </p:spPr>
        <p:txBody>
          <a:bodyPr spcFirstLastPara="1" wrap="square" lIns="396000" tIns="91425" rIns="91425" bIns="91425" anchor="t" anchorCtr="0">
            <a:spAutoFit/>
          </a:bodyPr>
          <a:lstStyle/>
          <a:p>
            <a:pPr marL="457200" lvl="0" indent="-355600" algn="l" rtl="0">
              <a:lnSpc>
                <a:spcPct val="150000"/>
              </a:lnSpc>
              <a:spcBef>
                <a:spcPts val="0"/>
              </a:spcBef>
              <a:spcAft>
                <a:spcPts val="0"/>
              </a:spcAft>
              <a:buSzPts val="2000"/>
              <a:buChar char="●"/>
            </a:pPr>
            <a:r>
              <a:rPr lang="en-GB" sz="2000"/>
              <a:t>boxes that </a:t>
            </a:r>
            <a:r>
              <a:rPr lang="en-GB" sz="2000" b="1"/>
              <a:t>keep identifiers </a:t>
            </a:r>
            <a:r>
              <a:rPr lang="en-GB" sz="2000"/>
              <a:t>from different schemes </a:t>
            </a:r>
            <a:r>
              <a:rPr lang="en-GB" sz="2000" b="1"/>
              <a:t>separate</a:t>
            </a:r>
            <a:endParaRPr sz="2000" b="1"/>
          </a:p>
          <a:p>
            <a:pPr marL="457200" lvl="0" indent="-355600" algn="l" rtl="0">
              <a:lnSpc>
                <a:spcPct val="150000"/>
              </a:lnSpc>
              <a:spcBef>
                <a:spcPts val="0"/>
              </a:spcBef>
              <a:spcAft>
                <a:spcPts val="0"/>
              </a:spcAft>
              <a:buSzPts val="2000"/>
              <a:buChar char="●"/>
            </a:pPr>
            <a:r>
              <a:rPr lang="en-GB" sz="2000" b="1"/>
              <a:t>prevent conflicts </a:t>
            </a:r>
            <a:r>
              <a:rPr lang="en-GB" sz="2000"/>
              <a:t>between identifiers with the same name</a:t>
            </a:r>
            <a:endParaRPr sz="2000"/>
          </a:p>
          <a:p>
            <a:pPr marL="457200" lvl="0" indent="-355600" algn="l" rtl="0">
              <a:lnSpc>
                <a:spcPct val="150000"/>
              </a:lnSpc>
              <a:spcBef>
                <a:spcPts val="0"/>
              </a:spcBef>
              <a:spcAft>
                <a:spcPts val="0"/>
              </a:spcAft>
              <a:buSzPts val="2000"/>
              <a:buChar char="●"/>
            </a:pPr>
            <a:r>
              <a:rPr lang="en-GB" sz="2000"/>
              <a:t>ensure identifiers are </a:t>
            </a:r>
            <a:r>
              <a:rPr lang="en-GB" sz="2000" b="1"/>
              <a:t>unique</a:t>
            </a:r>
            <a:endParaRPr sz="20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38"/>
          <p:cNvSpPr txBox="1">
            <a:spLocks noGrp="1"/>
          </p:cNvSpPr>
          <p:nvPr>
            <p:ph type="title"/>
          </p:nvPr>
        </p:nvSpPr>
        <p:spPr>
          <a:xfrm>
            <a:off x="0" y="703675"/>
            <a:ext cx="5670000" cy="486000"/>
          </a:xfrm>
          <a:prstGeom prst="rect">
            <a:avLst/>
          </a:prstGeom>
        </p:spPr>
        <p:txBody>
          <a:bodyPr spcFirstLastPara="1" wrap="square" lIns="396000" tIns="91425" rIns="91425" bIns="91425" anchor="ctr" anchorCtr="0">
            <a:normAutofit fontScale="90000"/>
          </a:bodyPr>
          <a:lstStyle/>
          <a:p>
            <a:pPr marL="0" lvl="0" indent="0" algn="l" rtl="0">
              <a:spcBef>
                <a:spcPts val="0"/>
              </a:spcBef>
              <a:spcAft>
                <a:spcPts val="0"/>
              </a:spcAft>
              <a:buNone/>
            </a:pPr>
            <a:r>
              <a:rPr lang="en-GB"/>
              <a:t>NAMESPACES</a:t>
            </a:r>
            <a:endParaRPr/>
          </a:p>
        </p:txBody>
      </p:sp>
      <p:sp>
        <p:nvSpPr>
          <p:cNvPr id="497" name="Google Shape;497;p38"/>
          <p:cNvSpPr txBox="1"/>
          <p:nvPr/>
        </p:nvSpPr>
        <p:spPr>
          <a:xfrm>
            <a:off x="5402625" y="1709775"/>
            <a:ext cx="2836500" cy="446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700">
                <a:solidFill>
                  <a:schemeClr val="dk1"/>
                </a:solidFill>
                <a:latin typeface="Roboto"/>
                <a:ea typeface="Roboto"/>
                <a:cs typeface="Roboto"/>
                <a:sym typeface="Roboto"/>
              </a:rPr>
              <a:t>Library XML definition:</a:t>
            </a:r>
            <a:endParaRPr sz="1700">
              <a:solidFill>
                <a:schemeClr val="dk1"/>
              </a:solidFill>
              <a:latin typeface="Roboto"/>
              <a:ea typeface="Roboto"/>
              <a:cs typeface="Roboto"/>
              <a:sym typeface="Roboto"/>
            </a:endParaRPr>
          </a:p>
        </p:txBody>
      </p:sp>
      <p:sp>
        <p:nvSpPr>
          <p:cNvPr id="498" name="Google Shape;498;p38"/>
          <p:cNvSpPr txBox="1"/>
          <p:nvPr/>
        </p:nvSpPr>
        <p:spPr>
          <a:xfrm>
            <a:off x="5402625" y="3459975"/>
            <a:ext cx="2836500" cy="446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700">
                <a:solidFill>
                  <a:schemeClr val="dk1"/>
                </a:solidFill>
                <a:latin typeface="Roboto"/>
                <a:ea typeface="Roboto"/>
                <a:cs typeface="Roboto"/>
                <a:sym typeface="Roboto"/>
              </a:rPr>
              <a:t>Bookshop XML definition:</a:t>
            </a:r>
            <a:endParaRPr sz="1700">
              <a:solidFill>
                <a:schemeClr val="dk1"/>
              </a:solidFill>
              <a:latin typeface="Roboto"/>
              <a:ea typeface="Roboto"/>
              <a:cs typeface="Roboto"/>
              <a:sym typeface="Roboto"/>
            </a:endParaRPr>
          </a:p>
        </p:txBody>
      </p:sp>
      <p:sp>
        <p:nvSpPr>
          <p:cNvPr id="499" name="Google Shape;499;p38"/>
          <p:cNvSpPr/>
          <p:nvPr/>
        </p:nvSpPr>
        <p:spPr>
          <a:xfrm>
            <a:off x="5594350" y="2156175"/>
            <a:ext cx="2284200" cy="581100"/>
          </a:xfrm>
          <a:prstGeom prst="rect">
            <a:avLst/>
          </a:prstGeom>
          <a:solidFill>
            <a:srgbClr val="9C92C3"/>
          </a:solid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sz="1700">
                <a:solidFill>
                  <a:schemeClr val="dk1"/>
                </a:solidFill>
                <a:latin typeface="Roboto Mono"/>
                <a:ea typeface="Roboto Mono"/>
                <a:cs typeface="Roboto Mono"/>
                <a:sym typeface="Roboto Mono"/>
              </a:rPr>
              <a:t>&lt;book&gt;...&lt;/book&gt;</a:t>
            </a:r>
            <a:endParaRPr>
              <a:latin typeface="Roboto"/>
              <a:ea typeface="Roboto"/>
              <a:cs typeface="Roboto"/>
              <a:sym typeface="Roboto"/>
            </a:endParaRPr>
          </a:p>
        </p:txBody>
      </p:sp>
      <p:sp>
        <p:nvSpPr>
          <p:cNvPr id="500" name="Google Shape;500;p38"/>
          <p:cNvSpPr/>
          <p:nvPr/>
        </p:nvSpPr>
        <p:spPr>
          <a:xfrm>
            <a:off x="5594475" y="3906375"/>
            <a:ext cx="2284200" cy="581100"/>
          </a:xfrm>
          <a:prstGeom prst="rect">
            <a:avLst/>
          </a:prstGeom>
          <a:solidFill>
            <a:srgbClr val="84C0D6"/>
          </a:solid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sz="1700">
                <a:solidFill>
                  <a:schemeClr val="dk1"/>
                </a:solidFill>
                <a:latin typeface="Roboto Mono"/>
                <a:ea typeface="Roboto Mono"/>
                <a:cs typeface="Roboto Mono"/>
                <a:sym typeface="Roboto Mono"/>
              </a:rPr>
              <a:t>&lt;book&gt;...&lt;/book&gt;</a:t>
            </a:r>
            <a:endParaRPr>
              <a:latin typeface="Roboto"/>
              <a:ea typeface="Roboto"/>
              <a:cs typeface="Roboto"/>
              <a:sym typeface="Roboto"/>
            </a:endParaRPr>
          </a:p>
        </p:txBody>
      </p:sp>
      <p:sp>
        <p:nvSpPr>
          <p:cNvPr id="501" name="Google Shape;501;p38"/>
          <p:cNvSpPr txBox="1"/>
          <p:nvPr/>
        </p:nvSpPr>
        <p:spPr>
          <a:xfrm>
            <a:off x="0" y="2929275"/>
            <a:ext cx="3089400" cy="461700"/>
          </a:xfrm>
          <a:prstGeom prst="rect">
            <a:avLst/>
          </a:prstGeom>
          <a:noFill/>
          <a:ln>
            <a:noFill/>
          </a:ln>
        </p:spPr>
        <p:txBody>
          <a:bodyPr spcFirstLastPara="1" wrap="square" lIns="396000" tIns="91425" rIns="91425" bIns="91425" anchor="t" anchorCtr="0">
            <a:spAutoFit/>
          </a:bodyPr>
          <a:lstStyle/>
          <a:p>
            <a:pPr marL="0" lvl="0" indent="0" algn="l" rtl="0">
              <a:spcBef>
                <a:spcPts val="0"/>
              </a:spcBef>
              <a:spcAft>
                <a:spcPts val="0"/>
              </a:spcAft>
              <a:buNone/>
            </a:pPr>
            <a:r>
              <a:rPr lang="en-GB" sz="1800">
                <a:solidFill>
                  <a:schemeClr val="dk1"/>
                </a:solidFill>
                <a:latin typeface="Roboto Mono"/>
                <a:ea typeface="Roboto Mono"/>
                <a:cs typeface="Roboto Mono"/>
                <a:sym typeface="Roboto Mono"/>
              </a:rPr>
              <a:t>&lt;</a:t>
            </a:r>
            <a:r>
              <a:rPr lang="en-GB" sz="1800" b="1">
                <a:solidFill>
                  <a:schemeClr val="dk1"/>
                </a:solidFill>
                <a:latin typeface="Roboto Mono"/>
                <a:ea typeface="Roboto Mono"/>
                <a:cs typeface="Roboto Mono"/>
                <a:sym typeface="Roboto Mono"/>
              </a:rPr>
              <a:t>book</a:t>
            </a:r>
            <a:r>
              <a:rPr lang="en-GB" sz="1800">
                <a:solidFill>
                  <a:schemeClr val="dk1"/>
                </a:solidFill>
                <a:latin typeface="Roboto Mono"/>
                <a:ea typeface="Roboto Mono"/>
                <a:cs typeface="Roboto Mono"/>
                <a:sym typeface="Roboto Mono"/>
              </a:rPr>
              <a:t>&gt;...&lt;/</a:t>
            </a:r>
            <a:r>
              <a:rPr lang="en-GB" sz="1800" b="1">
                <a:solidFill>
                  <a:schemeClr val="dk1"/>
                </a:solidFill>
                <a:latin typeface="Roboto Mono"/>
                <a:ea typeface="Roboto Mono"/>
                <a:cs typeface="Roboto Mono"/>
                <a:sym typeface="Roboto Mono"/>
              </a:rPr>
              <a:t>book</a:t>
            </a:r>
            <a:r>
              <a:rPr lang="en-GB" sz="1800">
                <a:solidFill>
                  <a:schemeClr val="dk1"/>
                </a:solidFill>
                <a:latin typeface="Roboto Mono"/>
                <a:ea typeface="Roboto Mono"/>
                <a:cs typeface="Roboto Mono"/>
                <a:sym typeface="Roboto Mono"/>
              </a:rPr>
              <a:t>&gt;</a:t>
            </a:r>
            <a:endParaRPr sz="1800">
              <a:solidFill>
                <a:schemeClr val="dk1"/>
              </a:solidFill>
              <a:latin typeface="Roboto Mono"/>
              <a:ea typeface="Roboto Mono"/>
              <a:cs typeface="Roboto Mono"/>
              <a:sym typeface="Roboto Mono"/>
            </a:endParaRPr>
          </a:p>
        </p:txBody>
      </p:sp>
      <p:sp>
        <p:nvSpPr>
          <p:cNvPr id="502" name="Google Shape;502;p38"/>
          <p:cNvSpPr/>
          <p:nvPr/>
        </p:nvSpPr>
        <p:spPr>
          <a:xfrm>
            <a:off x="5339775" y="1709775"/>
            <a:ext cx="2962200" cy="1219500"/>
          </a:xfrm>
          <a:prstGeom prst="rect">
            <a:avLst/>
          </a:prstGeom>
          <a:no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503" name="Google Shape;503;p38"/>
          <p:cNvSpPr/>
          <p:nvPr/>
        </p:nvSpPr>
        <p:spPr>
          <a:xfrm>
            <a:off x="5339775" y="3449375"/>
            <a:ext cx="2962200" cy="1219500"/>
          </a:xfrm>
          <a:prstGeom prst="rect">
            <a:avLst/>
          </a:pr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grpSp>
        <p:nvGrpSpPr>
          <p:cNvPr id="504" name="Google Shape;504;p38"/>
          <p:cNvGrpSpPr/>
          <p:nvPr/>
        </p:nvGrpSpPr>
        <p:grpSpPr>
          <a:xfrm>
            <a:off x="1555875" y="2319525"/>
            <a:ext cx="3783900" cy="1739600"/>
            <a:chOff x="1555875" y="2319525"/>
            <a:chExt cx="3783900" cy="1739600"/>
          </a:xfrm>
        </p:grpSpPr>
        <p:cxnSp>
          <p:nvCxnSpPr>
            <p:cNvPr id="505" name="Google Shape;505;p38"/>
            <p:cNvCxnSpPr>
              <a:endCxn id="502" idx="1"/>
            </p:cNvCxnSpPr>
            <p:nvPr/>
          </p:nvCxnSpPr>
          <p:spPr>
            <a:xfrm rot="10800000" flipH="1">
              <a:off x="1555875" y="2319525"/>
              <a:ext cx="3783900" cy="591900"/>
            </a:xfrm>
            <a:prstGeom prst="straightConnector1">
              <a:avLst/>
            </a:prstGeom>
            <a:noFill/>
            <a:ln w="19050" cap="flat" cmpd="sng">
              <a:solidFill>
                <a:schemeClr val="accent5"/>
              </a:solidFill>
              <a:prstDash val="solid"/>
              <a:round/>
              <a:headEnd type="none" w="med" len="med"/>
              <a:tailEnd type="triangle" w="med" len="med"/>
            </a:ln>
          </p:spPr>
        </p:cxnSp>
        <p:cxnSp>
          <p:nvCxnSpPr>
            <p:cNvPr id="506" name="Google Shape;506;p38"/>
            <p:cNvCxnSpPr>
              <a:endCxn id="503" idx="1"/>
            </p:cNvCxnSpPr>
            <p:nvPr/>
          </p:nvCxnSpPr>
          <p:spPr>
            <a:xfrm>
              <a:off x="1565175" y="3425825"/>
              <a:ext cx="3774600" cy="633300"/>
            </a:xfrm>
            <a:prstGeom prst="straightConnector1">
              <a:avLst/>
            </a:prstGeom>
            <a:noFill/>
            <a:ln w="19050" cap="flat" cmpd="sng">
              <a:solidFill>
                <a:schemeClr val="accent3"/>
              </a:solidFill>
              <a:prstDash val="solid"/>
              <a:round/>
              <a:headEnd type="none" w="med" len="med"/>
              <a:tailEnd type="triangle" w="med" len="med"/>
            </a:ln>
          </p:spPr>
        </p:cxnSp>
        <p:pic>
          <p:nvPicPr>
            <p:cNvPr id="507" name="Google Shape;507;p38" title="confusion.png"/>
            <p:cNvPicPr preferRelativeResize="0"/>
            <p:nvPr/>
          </p:nvPicPr>
          <p:blipFill>
            <a:blip r:embed="rId3">
              <a:alphaModFix/>
            </a:blip>
            <a:stretch>
              <a:fillRect/>
            </a:stretch>
          </p:blipFill>
          <p:spPr>
            <a:xfrm>
              <a:off x="3319390" y="2674751"/>
              <a:ext cx="1537391" cy="1049526"/>
            </a:xfrm>
            <a:prstGeom prst="rect">
              <a:avLst/>
            </a:prstGeom>
            <a:noFill/>
            <a:ln>
              <a:noFill/>
            </a:ln>
          </p:spPr>
        </p:pic>
      </p:grpSp>
      <p:sp>
        <p:nvSpPr>
          <p:cNvPr id="508" name="Google Shape;508;p38"/>
          <p:cNvSpPr txBox="1"/>
          <p:nvPr/>
        </p:nvSpPr>
        <p:spPr>
          <a:xfrm>
            <a:off x="0" y="1611513"/>
            <a:ext cx="5339700" cy="708000"/>
          </a:xfrm>
          <a:prstGeom prst="rect">
            <a:avLst/>
          </a:prstGeom>
          <a:noFill/>
          <a:ln>
            <a:noFill/>
          </a:ln>
        </p:spPr>
        <p:txBody>
          <a:bodyPr spcFirstLastPara="1" wrap="square" lIns="396000" tIns="91425" rIns="91425" bIns="91425" anchor="t" anchorCtr="0">
            <a:spAutoFit/>
          </a:bodyPr>
          <a:lstStyle/>
          <a:p>
            <a:pPr marL="0" lvl="0" indent="0" algn="l" rtl="0">
              <a:spcBef>
                <a:spcPts val="0"/>
              </a:spcBef>
              <a:spcAft>
                <a:spcPts val="0"/>
              </a:spcAft>
              <a:buNone/>
            </a:pPr>
            <a:r>
              <a:rPr lang="en-GB" sz="1700" b="1">
                <a:solidFill>
                  <a:schemeClr val="dk1"/>
                </a:solidFill>
                <a:latin typeface="Roboto Mono"/>
                <a:ea typeface="Roboto Mono"/>
                <a:cs typeface="Roboto Mono"/>
                <a:sym typeface="Roboto Mono"/>
              </a:rPr>
              <a:t>lib</a:t>
            </a:r>
            <a:r>
              <a:rPr lang="en-GB" sz="1700">
                <a:solidFill>
                  <a:schemeClr val="dk1"/>
                </a:solidFill>
                <a:latin typeface="Roboto Mono"/>
                <a:ea typeface="Roboto Mono"/>
                <a:cs typeface="Roboto Mono"/>
                <a:sym typeface="Roboto Mono"/>
              </a:rPr>
              <a:t>: https://www.libraryxml.com/</a:t>
            </a:r>
            <a:endParaRPr sz="1700">
              <a:solidFill>
                <a:schemeClr val="dk1"/>
              </a:solidFill>
              <a:latin typeface="Roboto Mono"/>
              <a:ea typeface="Roboto Mono"/>
              <a:cs typeface="Roboto Mono"/>
              <a:sym typeface="Roboto Mono"/>
            </a:endParaRPr>
          </a:p>
          <a:p>
            <a:pPr marL="0" lvl="0" indent="0" algn="l" rtl="0">
              <a:spcBef>
                <a:spcPts val="0"/>
              </a:spcBef>
              <a:spcAft>
                <a:spcPts val="0"/>
              </a:spcAft>
              <a:buNone/>
            </a:pPr>
            <a:r>
              <a:rPr lang="en-GB" sz="1700" b="1">
                <a:solidFill>
                  <a:schemeClr val="dk1"/>
                </a:solidFill>
                <a:latin typeface="Roboto Mono"/>
                <a:ea typeface="Roboto Mono"/>
                <a:cs typeface="Roboto Mono"/>
                <a:sym typeface="Roboto Mono"/>
              </a:rPr>
              <a:t>shop</a:t>
            </a:r>
            <a:r>
              <a:rPr lang="en-GB" sz="1700">
                <a:solidFill>
                  <a:schemeClr val="dk1"/>
                </a:solidFill>
                <a:latin typeface="Roboto Mono"/>
                <a:ea typeface="Roboto Mono"/>
                <a:cs typeface="Roboto Mono"/>
                <a:sym typeface="Roboto Mono"/>
              </a:rPr>
              <a:t>: https://www.shopxml.com/</a:t>
            </a:r>
            <a:endParaRPr sz="1700">
              <a:solidFill>
                <a:schemeClr val="dk1"/>
              </a:solidFill>
              <a:latin typeface="Roboto Mono"/>
              <a:ea typeface="Roboto Mono"/>
              <a:cs typeface="Roboto Mono"/>
              <a:sym typeface="Roboto Mono"/>
            </a:endParaRPr>
          </a:p>
        </p:txBody>
      </p:sp>
      <p:sp>
        <p:nvSpPr>
          <p:cNvPr id="509" name="Google Shape;509;p38"/>
          <p:cNvSpPr txBox="1"/>
          <p:nvPr/>
        </p:nvSpPr>
        <p:spPr>
          <a:xfrm>
            <a:off x="0" y="2929275"/>
            <a:ext cx="5339700" cy="461700"/>
          </a:xfrm>
          <a:prstGeom prst="rect">
            <a:avLst/>
          </a:prstGeom>
          <a:noFill/>
          <a:ln>
            <a:noFill/>
          </a:ln>
        </p:spPr>
        <p:txBody>
          <a:bodyPr spcFirstLastPara="1" wrap="square" lIns="396000" tIns="91425" rIns="91425" bIns="91425" anchor="t" anchorCtr="0">
            <a:spAutoFit/>
          </a:bodyPr>
          <a:lstStyle/>
          <a:p>
            <a:pPr marL="0" lvl="0" indent="0" algn="l" rtl="0">
              <a:spcBef>
                <a:spcPts val="0"/>
              </a:spcBef>
              <a:spcAft>
                <a:spcPts val="0"/>
              </a:spcAft>
              <a:buNone/>
            </a:pPr>
            <a:r>
              <a:rPr lang="en-GB" sz="1800">
                <a:solidFill>
                  <a:schemeClr val="dk1"/>
                </a:solidFill>
                <a:latin typeface="Roboto Mono"/>
                <a:ea typeface="Roboto Mono"/>
                <a:cs typeface="Roboto Mono"/>
                <a:sym typeface="Roboto Mono"/>
              </a:rPr>
              <a:t>&lt;</a:t>
            </a:r>
            <a:r>
              <a:rPr lang="en-GB" sz="1800" b="1">
                <a:solidFill>
                  <a:schemeClr val="dk1"/>
                </a:solidFill>
                <a:latin typeface="Roboto Mono"/>
                <a:ea typeface="Roboto Mono"/>
                <a:cs typeface="Roboto Mono"/>
                <a:sym typeface="Roboto Mono"/>
              </a:rPr>
              <a:t>lib</a:t>
            </a:r>
            <a:r>
              <a:rPr lang="en-GB" sz="1800">
                <a:solidFill>
                  <a:schemeClr val="dk1"/>
                </a:solidFill>
                <a:latin typeface="Roboto Mono"/>
                <a:ea typeface="Roboto Mono"/>
                <a:cs typeface="Roboto Mono"/>
                <a:sym typeface="Roboto Mono"/>
              </a:rPr>
              <a:t>:book&gt;...&lt;/</a:t>
            </a:r>
            <a:r>
              <a:rPr lang="en-GB" sz="1800" b="1">
                <a:solidFill>
                  <a:schemeClr val="dk1"/>
                </a:solidFill>
                <a:latin typeface="Roboto Mono"/>
                <a:ea typeface="Roboto Mono"/>
                <a:cs typeface="Roboto Mono"/>
                <a:sym typeface="Roboto Mono"/>
              </a:rPr>
              <a:t>lib</a:t>
            </a:r>
            <a:r>
              <a:rPr lang="en-GB" sz="1800">
                <a:solidFill>
                  <a:schemeClr val="dk1"/>
                </a:solidFill>
                <a:latin typeface="Roboto Mono"/>
                <a:ea typeface="Roboto Mono"/>
                <a:cs typeface="Roboto Mono"/>
                <a:sym typeface="Roboto Mono"/>
              </a:rPr>
              <a:t>:book&gt;</a:t>
            </a:r>
            <a:endParaRPr sz="1800">
              <a:solidFill>
                <a:schemeClr val="dk1"/>
              </a:solidFill>
              <a:latin typeface="Roboto Mono"/>
              <a:ea typeface="Roboto Mono"/>
              <a:cs typeface="Roboto Mono"/>
              <a:sym typeface="Roboto Mono"/>
            </a:endParaRPr>
          </a:p>
        </p:txBody>
      </p:sp>
      <p:sp>
        <p:nvSpPr>
          <p:cNvPr id="510" name="Google Shape;510;p38"/>
          <p:cNvSpPr txBox="1"/>
          <p:nvPr/>
        </p:nvSpPr>
        <p:spPr>
          <a:xfrm>
            <a:off x="0" y="3277800"/>
            <a:ext cx="5339700" cy="461700"/>
          </a:xfrm>
          <a:prstGeom prst="rect">
            <a:avLst/>
          </a:prstGeom>
          <a:noFill/>
          <a:ln>
            <a:noFill/>
          </a:ln>
        </p:spPr>
        <p:txBody>
          <a:bodyPr spcFirstLastPara="1" wrap="square" lIns="396000" tIns="91425" rIns="91425" bIns="91425" anchor="t" anchorCtr="0">
            <a:spAutoFit/>
          </a:bodyPr>
          <a:lstStyle/>
          <a:p>
            <a:pPr marL="0" lvl="0" indent="0" algn="l" rtl="0">
              <a:spcBef>
                <a:spcPts val="0"/>
              </a:spcBef>
              <a:spcAft>
                <a:spcPts val="0"/>
              </a:spcAft>
              <a:buNone/>
            </a:pPr>
            <a:r>
              <a:rPr lang="en-GB" sz="1800">
                <a:solidFill>
                  <a:schemeClr val="dk1"/>
                </a:solidFill>
                <a:latin typeface="Roboto Mono"/>
                <a:ea typeface="Roboto Mono"/>
                <a:cs typeface="Roboto Mono"/>
                <a:sym typeface="Roboto Mono"/>
              </a:rPr>
              <a:t>&lt;</a:t>
            </a:r>
            <a:r>
              <a:rPr lang="en-GB" sz="1800" b="1">
                <a:solidFill>
                  <a:schemeClr val="dk1"/>
                </a:solidFill>
                <a:latin typeface="Roboto Mono"/>
                <a:ea typeface="Roboto Mono"/>
                <a:cs typeface="Roboto Mono"/>
                <a:sym typeface="Roboto Mono"/>
              </a:rPr>
              <a:t>shop</a:t>
            </a:r>
            <a:r>
              <a:rPr lang="en-GB" sz="1800">
                <a:solidFill>
                  <a:schemeClr val="dk1"/>
                </a:solidFill>
                <a:latin typeface="Roboto Mono"/>
                <a:ea typeface="Roboto Mono"/>
                <a:cs typeface="Roboto Mono"/>
                <a:sym typeface="Roboto Mono"/>
              </a:rPr>
              <a:t>:book&gt;...&lt;/</a:t>
            </a:r>
            <a:r>
              <a:rPr lang="en-GB" sz="1800" b="1">
                <a:solidFill>
                  <a:schemeClr val="dk1"/>
                </a:solidFill>
                <a:latin typeface="Roboto Mono"/>
                <a:ea typeface="Roboto Mono"/>
                <a:cs typeface="Roboto Mono"/>
                <a:sym typeface="Roboto Mono"/>
              </a:rPr>
              <a:t>shop</a:t>
            </a:r>
            <a:r>
              <a:rPr lang="en-GB" sz="1800">
                <a:solidFill>
                  <a:schemeClr val="dk1"/>
                </a:solidFill>
                <a:latin typeface="Roboto Mono"/>
                <a:ea typeface="Roboto Mono"/>
                <a:cs typeface="Roboto Mono"/>
                <a:sym typeface="Roboto Mono"/>
              </a:rPr>
              <a:t>:book&gt;</a:t>
            </a:r>
            <a:endParaRPr sz="1800">
              <a:solidFill>
                <a:schemeClr val="dk1"/>
              </a:solidFill>
              <a:latin typeface="Roboto Mono"/>
              <a:ea typeface="Roboto Mono"/>
              <a:cs typeface="Roboto Mono"/>
              <a:sym typeface="Roboto Mono"/>
            </a:endParaRPr>
          </a:p>
        </p:txBody>
      </p:sp>
      <p:grpSp>
        <p:nvGrpSpPr>
          <p:cNvPr id="511" name="Google Shape;511;p38"/>
          <p:cNvGrpSpPr/>
          <p:nvPr/>
        </p:nvGrpSpPr>
        <p:grpSpPr>
          <a:xfrm>
            <a:off x="2669850" y="2435075"/>
            <a:ext cx="2677000" cy="1623925"/>
            <a:chOff x="2669850" y="2435075"/>
            <a:chExt cx="2677000" cy="1623925"/>
          </a:xfrm>
        </p:grpSpPr>
        <p:cxnSp>
          <p:nvCxnSpPr>
            <p:cNvPr id="512" name="Google Shape;512;p38"/>
            <p:cNvCxnSpPr/>
            <p:nvPr/>
          </p:nvCxnSpPr>
          <p:spPr>
            <a:xfrm rot="10800000" flipH="1">
              <a:off x="2698750" y="2435075"/>
              <a:ext cx="2648100" cy="514500"/>
            </a:xfrm>
            <a:prstGeom prst="straightConnector1">
              <a:avLst/>
            </a:prstGeom>
            <a:noFill/>
            <a:ln w="19050" cap="flat" cmpd="sng">
              <a:solidFill>
                <a:schemeClr val="accent5"/>
              </a:solidFill>
              <a:prstDash val="solid"/>
              <a:round/>
              <a:headEnd type="none" w="med" len="med"/>
              <a:tailEnd type="triangle" w="med" len="med"/>
            </a:ln>
          </p:spPr>
        </p:cxnSp>
        <p:cxnSp>
          <p:nvCxnSpPr>
            <p:cNvPr id="513" name="Google Shape;513;p38"/>
            <p:cNvCxnSpPr>
              <a:stCxn id="510" idx="2"/>
              <a:endCxn id="503" idx="1"/>
            </p:cNvCxnSpPr>
            <p:nvPr/>
          </p:nvCxnSpPr>
          <p:spPr>
            <a:xfrm>
              <a:off x="2669850" y="3739500"/>
              <a:ext cx="2670000" cy="319500"/>
            </a:xfrm>
            <a:prstGeom prst="straightConnector1">
              <a:avLst/>
            </a:prstGeom>
            <a:noFill/>
            <a:ln w="19050" cap="flat" cmpd="sng">
              <a:solidFill>
                <a:schemeClr val="accent3"/>
              </a:solidFill>
              <a:prstDash val="solid"/>
              <a:round/>
              <a:headEnd type="none" w="med" len="med"/>
              <a:tailEnd type="triangle" w="med" len="med"/>
            </a:ln>
          </p:spPr>
        </p:cxnSp>
      </p:grpSp>
      <p:grpSp>
        <p:nvGrpSpPr>
          <p:cNvPr id="514" name="Google Shape;514;p38"/>
          <p:cNvGrpSpPr/>
          <p:nvPr/>
        </p:nvGrpSpPr>
        <p:grpSpPr>
          <a:xfrm>
            <a:off x="6307500" y="393313"/>
            <a:ext cx="2836500" cy="1106713"/>
            <a:chOff x="6320275" y="3491175"/>
            <a:chExt cx="2836500" cy="1106713"/>
          </a:xfrm>
        </p:grpSpPr>
        <p:sp>
          <p:nvSpPr>
            <p:cNvPr id="515" name="Google Shape;515;p38"/>
            <p:cNvSpPr txBox="1"/>
            <p:nvPr/>
          </p:nvSpPr>
          <p:spPr>
            <a:xfrm>
              <a:off x="6356275" y="3491175"/>
              <a:ext cx="2800500" cy="1106700"/>
            </a:xfrm>
            <a:prstGeom prst="rect">
              <a:avLst/>
            </a:prstGeom>
            <a:noFill/>
            <a:ln>
              <a:noFill/>
            </a:ln>
          </p:spPr>
          <p:txBody>
            <a:bodyPr spcFirstLastPara="1" wrap="square" lIns="540000" tIns="90000" rIns="91425" bIns="91425" anchor="t" anchorCtr="0">
              <a:spAutoFit/>
            </a:bodyPr>
            <a:lstStyle/>
            <a:p>
              <a:pPr marL="0" lvl="0" indent="0" algn="l" rtl="0">
                <a:spcBef>
                  <a:spcPts val="0"/>
                </a:spcBef>
                <a:spcAft>
                  <a:spcPts val="0"/>
                </a:spcAft>
                <a:buNone/>
              </a:pPr>
              <a:r>
                <a:rPr lang="en-GB" sz="1200">
                  <a:solidFill>
                    <a:schemeClr val="dk2"/>
                  </a:solidFill>
                  <a:latin typeface="Roboto"/>
                  <a:ea typeface="Roboto"/>
                  <a:cs typeface="Roboto"/>
                  <a:sym typeface="Roboto"/>
                </a:rPr>
                <a:t>namespace names are not prescribed, you can assign whatever you want, but </a:t>
              </a:r>
              <a:r>
                <a:rPr lang="en-GB" sz="1200" u="sng">
                  <a:solidFill>
                    <a:schemeClr val="hlink"/>
                  </a:solidFill>
                  <a:latin typeface="Roboto"/>
                  <a:ea typeface="Roboto"/>
                  <a:cs typeface="Roboto"/>
                  <a:sym typeface="Roboto"/>
                  <a:hlinkClick r:id="rId4"/>
                </a:rPr>
                <a:t>https://www.w3.org/wiki/TheUsualPrefixes</a:t>
              </a:r>
              <a:r>
                <a:rPr lang="en-GB" sz="1200">
                  <a:solidFill>
                    <a:schemeClr val="dk2"/>
                  </a:solidFill>
                  <a:latin typeface="Roboto"/>
                  <a:ea typeface="Roboto"/>
                  <a:cs typeface="Roboto"/>
                  <a:sym typeface="Roboto"/>
                </a:rPr>
                <a:t> </a:t>
              </a:r>
              <a:endParaRPr sz="1200">
                <a:solidFill>
                  <a:schemeClr val="dk2"/>
                </a:solidFill>
                <a:latin typeface="Roboto"/>
                <a:ea typeface="Roboto"/>
                <a:cs typeface="Roboto"/>
                <a:sym typeface="Roboto"/>
              </a:endParaRPr>
            </a:p>
          </p:txBody>
        </p:sp>
        <p:pic>
          <p:nvPicPr>
            <p:cNvPr id="516" name="Google Shape;516;p38" title="info.png"/>
            <p:cNvPicPr preferRelativeResize="0"/>
            <p:nvPr/>
          </p:nvPicPr>
          <p:blipFill>
            <a:blip r:embed="rId5">
              <a:alphaModFix/>
            </a:blip>
            <a:stretch>
              <a:fillRect/>
            </a:stretch>
          </p:blipFill>
          <p:spPr>
            <a:xfrm>
              <a:off x="6479263" y="3674475"/>
              <a:ext cx="270001" cy="270001"/>
            </a:xfrm>
            <a:prstGeom prst="rect">
              <a:avLst/>
            </a:prstGeom>
            <a:noFill/>
            <a:ln>
              <a:noFill/>
            </a:ln>
          </p:spPr>
        </p:pic>
        <p:sp>
          <p:nvSpPr>
            <p:cNvPr id="517" name="Google Shape;517;p38"/>
            <p:cNvSpPr/>
            <p:nvPr/>
          </p:nvSpPr>
          <p:spPr>
            <a:xfrm flipH="1">
              <a:off x="6320275" y="3491188"/>
              <a:ext cx="36000" cy="1106700"/>
            </a:xfrm>
            <a:prstGeom prst="rect">
              <a:avLst/>
            </a:prstGeom>
            <a:solidFill>
              <a:srgbClr val="666666"/>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0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08"/>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50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501"/>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50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0"/>
        <p:cNvGrpSpPr/>
        <p:nvPr/>
      </p:nvGrpSpPr>
      <p:grpSpPr>
        <a:xfrm>
          <a:off x="0" y="0"/>
          <a:ext cx="0" cy="0"/>
          <a:chOff x="0" y="0"/>
          <a:chExt cx="0" cy="0"/>
        </a:xfrm>
      </p:grpSpPr>
      <p:pic>
        <p:nvPicPr>
          <p:cNvPr id="71" name="Google Shape;71;p16" title="backdrop_blue.png"/>
          <p:cNvPicPr preferRelativeResize="0"/>
          <p:nvPr/>
        </p:nvPicPr>
        <p:blipFill>
          <a:blip r:embed="rId3">
            <a:alphaModFix/>
          </a:blip>
          <a:stretch>
            <a:fillRect/>
          </a:stretch>
        </p:blipFill>
        <p:spPr>
          <a:xfrm>
            <a:off x="0" y="0"/>
            <a:ext cx="9144003" cy="5143501"/>
          </a:xfrm>
          <a:prstGeom prst="rect">
            <a:avLst/>
          </a:prstGeom>
          <a:noFill/>
          <a:ln>
            <a:noFill/>
          </a:ln>
        </p:spPr>
      </p:pic>
      <p:sp>
        <p:nvSpPr>
          <p:cNvPr id="72" name="Google Shape;72;p16"/>
          <p:cNvSpPr txBox="1">
            <a:spLocks noGrp="1"/>
          </p:cNvSpPr>
          <p:nvPr>
            <p:ph type="title"/>
          </p:nvPr>
        </p:nvSpPr>
        <p:spPr>
          <a:xfrm>
            <a:off x="0" y="1729300"/>
            <a:ext cx="5670000" cy="1081500"/>
          </a:xfrm>
          <a:prstGeom prst="rect">
            <a:avLst/>
          </a:prstGeom>
        </p:spPr>
        <p:txBody>
          <a:bodyPr spcFirstLastPara="1" wrap="square" lIns="396000" tIns="91425" rIns="0" bIns="91425" anchor="ctr" anchorCtr="0">
            <a:normAutofit/>
          </a:bodyPr>
          <a:lstStyle/>
          <a:p>
            <a:pPr marL="0" lvl="0" indent="0" algn="l" rtl="0">
              <a:spcBef>
                <a:spcPts val="0"/>
              </a:spcBef>
              <a:spcAft>
                <a:spcPts val="0"/>
              </a:spcAft>
              <a:buNone/>
            </a:pPr>
            <a:r>
              <a:rPr lang="en-GB"/>
              <a:t>Data types, encodings and formats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6"/>
        <p:cNvGrpSpPr/>
        <p:nvPr/>
      </p:nvGrpSpPr>
      <p:grpSpPr>
        <a:xfrm>
          <a:off x="0" y="0"/>
          <a:ext cx="0" cy="0"/>
          <a:chOff x="0" y="0"/>
          <a:chExt cx="0" cy="0"/>
        </a:xfrm>
      </p:grpSpPr>
      <p:pic>
        <p:nvPicPr>
          <p:cNvPr id="77" name="Google Shape;77;p17" title="datatypes.png"/>
          <p:cNvPicPr preferRelativeResize="0"/>
          <p:nvPr/>
        </p:nvPicPr>
        <p:blipFill>
          <a:blip r:embed="rId3">
            <a:alphaModFix/>
          </a:blip>
          <a:stretch>
            <a:fillRect/>
          </a:stretch>
        </p:blipFill>
        <p:spPr>
          <a:xfrm>
            <a:off x="3645800" y="161875"/>
            <a:ext cx="4981627" cy="4981627"/>
          </a:xfrm>
          <a:prstGeom prst="rect">
            <a:avLst/>
          </a:prstGeom>
          <a:noFill/>
          <a:ln>
            <a:noFill/>
          </a:ln>
        </p:spPr>
      </p:pic>
      <p:sp>
        <p:nvSpPr>
          <p:cNvPr id="78" name="Google Shape;78;p17"/>
          <p:cNvSpPr txBox="1">
            <a:spLocks noGrp="1"/>
          </p:cNvSpPr>
          <p:nvPr>
            <p:ph type="title"/>
          </p:nvPr>
        </p:nvSpPr>
        <p:spPr>
          <a:xfrm>
            <a:off x="0" y="1729300"/>
            <a:ext cx="3318900" cy="1081500"/>
          </a:xfrm>
          <a:prstGeom prst="rect">
            <a:avLst/>
          </a:prstGeom>
        </p:spPr>
        <p:txBody>
          <a:bodyPr spcFirstLastPara="1" wrap="square" lIns="396000" tIns="91425" rIns="0" bIns="91425" anchor="ctr" anchorCtr="0">
            <a:normAutofit/>
          </a:bodyPr>
          <a:lstStyle/>
          <a:p>
            <a:pPr marL="0" lvl="0" indent="0" algn="l" rtl="0">
              <a:spcBef>
                <a:spcPts val="0"/>
              </a:spcBef>
              <a:spcAft>
                <a:spcPts val="0"/>
              </a:spcAft>
              <a:buNone/>
            </a:pPr>
            <a:r>
              <a:rPr lang="en-GB"/>
              <a:t>Data types and structures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8"/>
          <p:cNvSpPr txBox="1">
            <a:spLocks noGrp="1"/>
          </p:cNvSpPr>
          <p:nvPr>
            <p:ph type="title"/>
          </p:nvPr>
        </p:nvSpPr>
        <p:spPr>
          <a:xfrm>
            <a:off x="0" y="703675"/>
            <a:ext cx="5670000" cy="486000"/>
          </a:xfrm>
          <a:prstGeom prst="rect">
            <a:avLst/>
          </a:prstGeom>
        </p:spPr>
        <p:txBody>
          <a:bodyPr spcFirstLastPara="1" wrap="square" lIns="396000" tIns="91425" rIns="91425" bIns="91425" anchor="ctr" anchorCtr="0">
            <a:normAutofit fontScale="90000"/>
          </a:bodyPr>
          <a:lstStyle/>
          <a:p>
            <a:pPr marL="0" lvl="0" indent="0" algn="l" rtl="0">
              <a:spcBef>
                <a:spcPts val="0"/>
              </a:spcBef>
              <a:spcAft>
                <a:spcPts val="0"/>
              </a:spcAft>
              <a:buNone/>
            </a:pPr>
            <a:r>
              <a:rPr lang="en-GB"/>
              <a:t>WHAT ARE DATA TYPES?</a:t>
            </a:r>
            <a:endParaRPr/>
          </a:p>
        </p:txBody>
      </p:sp>
      <p:sp>
        <p:nvSpPr>
          <p:cNvPr id="84" name="Google Shape;84;p18"/>
          <p:cNvSpPr txBox="1"/>
          <p:nvPr/>
        </p:nvSpPr>
        <p:spPr>
          <a:xfrm>
            <a:off x="1011000" y="1586925"/>
            <a:ext cx="3648000" cy="446400"/>
          </a:xfrm>
          <a:prstGeom prst="rect">
            <a:avLst/>
          </a:prstGeom>
          <a:noFill/>
          <a:ln>
            <a:noFill/>
          </a:ln>
        </p:spPr>
        <p:txBody>
          <a:bodyPr spcFirstLastPara="1" wrap="square" lIns="180000" tIns="91425" rIns="91425" bIns="91425" anchor="t" anchorCtr="0">
            <a:spAutoFit/>
          </a:bodyPr>
          <a:lstStyle/>
          <a:p>
            <a:pPr marL="0" lvl="0" indent="0" algn="l" rtl="0">
              <a:lnSpc>
                <a:spcPct val="115000"/>
              </a:lnSpc>
              <a:spcBef>
                <a:spcPts val="0"/>
              </a:spcBef>
              <a:spcAft>
                <a:spcPts val="1200"/>
              </a:spcAft>
              <a:buNone/>
            </a:pPr>
            <a:r>
              <a:rPr lang="en-GB" sz="1700" b="1">
                <a:solidFill>
                  <a:schemeClr val="dk1"/>
                </a:solidFill>
                <a:latin typeface="Roboto"/>
                <a:ea typeface="Roboto"/>
                <a:cs typeface="Roboto"/>
                <a:sym typeface="Roboto"/>
              </a:rPr>
              <a:t>classification </a:t>
            </a:r>
            <a:r>
              <a:rPr lang="en-GB" sz="1700">
                <a:solidFill>
                  <a:schemeClr val="dk1"/>
                </a:solidFill>
                <a:latin typeface="Roboto"/>
                <a:ea typeface="Roboto"/>
                <a:cs typeface="Roboto"/>
                <a:sym typeface="Roboto"/>
              </a:rPr>
              <a:t>of values</a:t>
            </a:r>
            <a:endParaRPr sz="1700">
              <a:solidFill>
                <a:schemeClr val="dk2"/>
              </a:solidFill>
              <a:latin typeface="Roboto"/>
              <a:ea typeface="Roboto"/>
              <a:cs typeface="Roboto"/>
              <a:sym typeface="Roboto"/>
            </a:endParaRPr>
          </a:p>
        </p:txBody>
      </p:sp>
      <p:pic>
        <p:nvPicPr>
          <p:cNvPr id="85" name="Google Shape;85;p18" title="class2.png"/>
          <p:cNvPicPr preferRelativeResize="0"/>
          <p:nvPr/>
        </p:nvPicPr>
        <p:blipFill>
          <a:blip r:embed="rId3">
            <a:alphaModFix/>
          </a:blip>
          <a:stretch>
            <a:fillRect/>
          </a:stretch>
        </p:blipFill>
        <p:spPr>
          <a:xfrm>
            <a:off x="396000" y="1540125"/>
            <a:ext cx="540001" cy="540001"/>
          </a:xfrm>
          <a:prstGeom prst="rect">
            <a:avLst/>
          </a:prstGeom>
          <a:noFill/>
          <a:ln>
            <a:noFill/>
          </a:ln>
        </p:spPr>
      </p:pic>
      <p:pic>
        <p:nvPicPr>
          <p:cNvPr id="86" name="Google Shape;86;p18" title="def.png"/>
          <p:cNvPicPr preferRelativeResize="0"/>
          <p:nvPr/>
        </p:nvPicPr>
        <p:blipFill>
          <a:blip r:embed="rId4">
            <a:alphaModFix/>
          </a:blip>
          <a:stretch>
            <a:fillRect/>
          </a:stretch>
        </p:blipFill>
        <p:spPr>
          <a:xfrm>
            <a:off x="396000" y="2706788"/>
            <a:ext cx="540001" cy="540001"/>
          </a:xfrm>
          <a:prstGeom prst="rect">
            <a:avLst/>
          </a:prstGeom>
          <a:noFill/>
          <a:ln>
            <a:noFill/>
          </a:ln>
        </p:spPr>
      </p:pic>
      <p:sp>
        <p:nvSpPr>
          <p:cNvPr id="87" name="Google Shape;87;p18"/>
          <p:cNvSpPr txBox="1"/>
          <p:nvPr/>
        </p:nvSpPr>
        <p:spPr>
          <a:xfrm>
            <a:off x="1011000" y="2251275"/>
            <a:ext cx="4764300" cy="1647000"/>
          </a:xfrm>
          <a:prstGeom prst="rect">
            <a:avLst/>
          </a:prstGeom>
          <a:noFill/>
          <a:ln>
            <a:noFill/>
          </a:ln>
        </p:spPr>
        <p:txBody>
          <a:bodyPr spcFirstLastPara="1" wrap="square" lIns="180000" tIns="91425" rIns="91425" bIns="91425" anchor="t" anchorCtr="0">
            <a:spAutoFit/>
          </a:bodyPr>
          <a:lstStyle/>
          <a:p>
            <a:pPr marL="0" lvl="0" indent="0" algn="l" rtl="0">
              <a:lnSpc>
                <a:spcPct val="100000"/>
              </a:lnSpc>
              <a:spcBef>
                <a:spcPts val="0"/>
              </a:spcBef>
              <a:spcAft>
                <a:spcPts val="0"/>
              </a:spcAft>
              <a:buNone/>
            </a:pPr>
            <a:r>
              <a:rPr lang="en-GB" sz="1700">
                <a:solidFill>
                  <a:schemeClr val="dk1"/>
                </a:solidFill>
                <a:latin typeface="Roboto"/>
                <a:ea typeface="Roboto"/>
                <a:cs typeface="Roboto"/>
                <a:sym typeface="Roboto"/>
              </a:rPr>
              <a:t>defines how the value can be </a:t>
            </a:r>
            <a:r>
              <a:rPr lang="en-GB" sz="1700" b="1">
                <a:solidFill>
                  <a:schemeClr val="dk1"/>
                </a:solidFill>
                <a:latin typeface="Roboto"/>
                <a:ea typeface="Roboto"/>
                <a:cs typeface="Roboto"/>
                <a:sym typeface="Roboto"/>
              </a:rPr>
              <a:t>manipulated </a:t>
            </a:r>
            <a:r>
              <a:rPr lang="en-GB" sz="1700">
                <a:solidFill>
                  <a:schemeClr val="dk1"/>
                </a:solidFill>
                <a:latin typeface="Roboto"/>
                <a:ea typeface="Roboto"/>
                <a:cs typeface="Roboto"/>
                <a:sym typeface="Roboto"/>
              </a:rPr>
              <a:t>and which </a:t>
            </a:r>
            <a:r>
              <a:rPr lang="en-GB" sz="1700" b="1">
                <a:solidFill>
                  <a:schemeClr val="dk1"/>
                </a:solidFill>
                <a:latin typeface="Roboto"/>
                <a:ea typeface="Roboto"/>
                <a:cs typeface="Roboto"/>
                <a:sym typeface="Roboto"/>
              </a:rPr>
              <a:t>operations </a:t>
            </a:r>
            <a:r>
              <a:rPr lang="en-GB" sz="1700">
                <a:solidFill>
                  <a:schemeClr val="dk1"/>
                </a:solidFill>
                <a:latin typeface="Roboto"/>
                <a:ea typeface="Roboto"/>
                <a:cs typeface="Roboto"/>
                <a:sym typeface="Roboto"/>
              </a:rPr>
              <a:t>can be performed with it (i.e. what you can do with it)</a:t>
            </a:r>
            <a:endParaRPr sz="1700">
              <a:solidFill>
                <a:schemeClr val="dk1"/>
              </a:solidFill>
              <a:latin typeface="Roboto"/>
              <a:ea typeface="Roboto"/>
              <a:cs typeface="Roboto"/>
              <a:sym typeface="Roboto"/>
            </a:endParaRPr>
          </a:p>
          <a:p>
            <a:pPr marL="0" lvl="0" indent="0" algn="l" rtl="0">
              <a:lnSpc>
                <a:spcPct val="100000"/>
              </a:lnSpc>
              <a:spcBef>
                <a:spcPts val="1200"/>
              </a:spcBef>
              <a:spcAft>
                <a:spcPts val="1200"/>
              </a:spcAft>
              <a:buNone/>
            </a:pPr>
            <a:r>
              <a:rPr lang="en-GB" sz="1700">
                <a:solidFill>
                  <a:schemeClr val="dk1"/>
                </a:solidFill>
                <a:latin typeface="Roboto"/>
                <a:ea typeface="Roboto"/>
                <a:cs typeface="Roboto"/>
                <a:sym typeface="Roboto"/>
              </a:rPr>
              <a:t>defines restrictions on the value: its </a:t>
            </a:r>
            <a:r>
              <a:rPr lang="en-GB" sz="1700" b="1">
                <a:solidFill>
                  <a:schemeClr val="dk1"/>
                </a:solidFill>
                <a:latin typeface="Roboto"/>
                <a:ea typeface="Roboto"/>
                <a:cs typeface="Roboto"/>
                <a:sym typeface="Roboto"/>
              </a:rPr>
              <a:t>range </a:t>
            </a:r>
            <a:r>
              <a:rPr lang="en-GB" sz="1700">
                <a:solidFill>
                  <a:schemeClr val="dk1"/>
                </a:solidFill>
                <a:latin typeface="Roboto"/>
                <a:ea typeface="Roboto"/>
                <a:cs typeface="Roboto"/>
                <a:sym typeface="Roboto"/>
              </a:rPr>
              <a:t>(e.g. the value must be a number)</a:t>
            </a:r>
            <a:endParaRPr sz="1700">
              <a:solidFill>
                <a:schemeClr val="dk2"/>
              </a:solidFill>
              <a:latin typeface="Roboto"/>
              <a:ea typeface="Roboto"/>
              <a:cs typeface="Roboto"/>
              <a:sym typeface="Roboto"/>
            </a:endParaRPr>
          </a:p>
        </p:txBody>
      </p:sp>
      <p:sp>
        <p:nvSpPr>
          <p:cNvPr id="88" name="Google Shape;88;p18"/>
          <p:cNvSpPr txBox="1"/>
          <p:nvPr/>
        </p:nvSpPr>
        <p:spPr>
          <a:xfrm>
            <a:off x="1011000" y="3951575"/>
            <a:ext cx="3229800" cy="708000"/>
          </a:xfrm>
          <a:prstGeom prst="rect">
            <a:avLst/>
          </a:prstGeom>
          <a:noFill/>
          <a:ln>
            <a:noFill/>
          </a:ln>
        </p:spPr>
        <p:txBody>
          <a:bodyPr spcFirstLastPara="1" wrap="square" lIns="180000" tIns="91425" rIns="91425" bIns="91425" anchor="t" anchorCtr="0">
            <a:spAutoFit/>
          </a:bodyPr>
          <a:lstStyle/>
          <a:p>
            <a:pPr marL="0" lvl="0" indent="0" algn="l" rtl="0">
              <a:spcBef>
                <a:spcPts val="0"/>
              </a:spcBef>
              <a:spcAft>
                <a:spcPts val="0"/>
              </a:spcAft>
              <a:buNone/>
            </a:pPr>
            <a:r>
              <a:rPr lang="en-GB" sz="1700">
                <a:solidFill>
                  <a:schemeClr val="dk1"/>
                </a:solidFill>
                <a:latin typeface="Roboto"/>
                <a:ea typeface="Roboto"/>
                <a:cs typeface="Roboto"/>
                <a:sym typeface="Roboto"/>
              </a:rPr>
              <a:t>tells the computer how to </a:t>
            </a:r>
            <a:r>
              <a:rPr lang="en-GB" sz="1700" b="1">
                <a:solidFill>
                  <a:schemeClr val="dk1"/>
                </a:solidFill>
                <a:latin typeface="Roboto"/>
                <a:ea typeface="Roboto"/>
                <a:cs typeface="Roboto"/>
                <a:sym typeface="Roboto"/>
              </a:rPr>
              <a:t>interpret </a:t>
            </a:r>
            <a:r>
              <a:rPr lang="en-GB" sz="1700">
                <a:solidFill>
                  <a:schemeClr val="dk1"/>
                </a:solidFill>
                <a:latin typeface="Roboto"/>
                <a:ea typeface="Roboto"/>
                <a:cs typeface="Roboto"/>
                <a:sym typeface="Roboto"/>
              </a:rPr>
              <a:t>and </a:t>
            </a:r>
            <a:r>
              <a:rPr lang="en-GB" sz="1700" b="1">
                <a:solidFill>
                  <a:schemeClr val="dk1"/>
                </a:solidFill>
                <a:latin typeface="Roboto"/>
                <a:ea typeface="Roboto"/>
                <a:cs typeface="Roboto"/>
                <a:sym typeface="Roboto"/>
              </a:rPr>
              <a:t>store </a:t>
            </a:r>
            <a:r>
              <a:rPr lang="en-GB" sz="1700">
                <a:solidFill>
                  <a:schemeClr val="dk1"/>
                </a:solidFill>
                <a:latin typeface="Roboto"/>
                <a:ea typeface="Roboto"/>
                <a:cs typeface="Roboto"/>
                <a:sym typeface="Roboto"/>
              </a:rPr>
              <a:t>a value</a:t>
            </a:r>
            <a:endParaRPr sz="1700">
              <a:solidFill>
                <a:schemeClr val="dk2"/>
              </a:solidFill>
              <a:latin typeface="Roboto"/>
              <a:ea typeface="Roboto"/>
              <a:cs typeface="Roboto"/>
              <a:sym typeface="Roboto"/>
            </a:endParaRPr>
          </a:p>
        </p:txBody>
      </p:sp>
      <p:sp>
        <p:nvSpPr>
          <p:cNvPr id="89" name="Google Shape;89;p18"/>
          <p:cNvSpPr txBox="1"/>
          <p:nvPr/>
        </p:nvSpPr>
        <p:spPr>
          <a:xfrm>
            <a:off x="6684000" y="3199575"/>
            <a:ext cx="2196600" cy="446400"/>
          </a:xfrm>
          <a:prstGeom prst="rect">
            <a:avLst/>
          </a:prstGeom>
          <a:noFill/>
          <a:ln>
            <a:noFill/>
          </a:ln>
        </p:spPr>
        <p:txBody>
          <a:bodyPr spcFirstLastPara="1" wrap="square" lIns="180000" tIns="91425" rIns="91425" bIns="91425" anchor="t" anchorCtr="0">
            <a:spAutoFit/>
          </a:bodyPr>
          <a:lstStyle/>
          <a:p>
            <a:pPr marL="0" lvl="0" indent="0" algn="l" rtl="0">
              <a:lnSpc>
                <a:spcPct val="115000"/>
              </a:lnSpc>
              <a:spcBef>
                <a:spcPts val="0"/>
              </a:spcBef>
              <a:spcAft>
                <a:spcPts val="1200"/>
              </a:spcAft>
              <a:buNone/>
            </a:pPr>
            <a:r>
              <a:rPr lang="en-GB" sz="1700" b="1">
                <a:solidFill>
                  <a:schemeClr val="dk1"/>
                </a:solidFill>
                <a:latin typeface="Roboto"/>
                <a:ea typeface="Roboto"/>
                <a:cs typeface="Roboto"/>
                <a:sym typeface="Roboto"/>
              </a:rPr>
              <a:t>error </a:t>
            </a:r>
            <a:r>
              <a:rPr lang="en-GB" sz="1700">
                <a:solidFill>
                  <a:schemeClr val="dk1"/>
                </a:solidFill>
                <a:latin typeface="Roboto"/>
                <a:ea typeface="Roboto"/>
                <a:cs typeface="Roboto"/>
                <a:sym typeface="Roboto"/>
              </a:rPr>
              <a:t>prevention</a:t>
            </a:r>
            <a:endParaRPr sz="1700">
              <a:solidFill>
                <a:schemeClr val="dk1"/>
              </a:solidFill>
              <a:latin typeface="Roboto"/>
              <a:ea typeface="Roboto"/>
              <a:cs typeface="Roboto"/>
              <a:sym typeface="Roboto"/>
            </a:endParaRPr>
          </a:p>
        </p:txBody>
      </p:sp>
      <p:sp>
        <p:nvSpPr>
          <p:cNvPr id="90" name="Google Shape;90;p18"/>
          <p:cNvSpPr/>
          <p:nvPr/>
        </p:nvSpPr>
        <p:spPr>
          <a:xfrm>
            <a:off x="5670000" y="1540125"/>
            <a:ext cx="219900" cy="3035400"/>
          </a:xfrm>
          <a:prstGeom prst="rightBrace">
            <a:avLst>
              <a:gd name="adj1" fmla="val 50000"/>
              <a:gd name="adj2" fmla="val 50513"/>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91" name="Google Shape;91;p18"/>
          <p:cNvSpPr txBox="1"/>
          <p:nvPr/>
        </p:nvSpPr>
        <p:spPr>
          <a:xfrm>
            <a:off x="6684000" y="2185050"/>
            <a:ext cx="2196600" cy="773400"/>
          </a:xfrm>
          <a:prstGeom prst="rect">
            <a:avLst/>
          </a:prstGeom>
          <a:noFill/>
          <a:ln>
            <a:noFill/>
          </a:ln>
        </p:spPr>
        <p:txBody>
          <a:bodyPr spcFirstLastPara="1" wrap="square" lIns="180000" tIns="91425" rIns="91425" bIns="91425" anchor="t" anchorCtr="0">
            <a:noAutofit/>
          </a:bodyPr>
          <a:lstStyle/>
          <a:p>
            <a:pPr marL="0" lvl="0" indent="0" algn="l" rtl="0">
              <a:lnSpc>
                <a:spcPct val="115000"/>
              </a:lnSpc>
              <a:spcBef>
                <a:spcPts val="0"/>
              </a:spcBef>
              <a:spcAft>
                <a:spcPts val="1200"/>
              </a:spcAft>
              <a:buNone/>
            </a:pPr>
            <a:r>
              <a:rPr lang="en-GB" sz="1700">
                <a:solidFill>
                  <a:schemeClr val="dk1"/>
                </a:solidFill>
                <a:latin typeface="Roboto"/>
                <a:ea typeface="Roboto"/>
                <a:cs typeface="Roboto"/>
                <a:sym typeface="Roboto"/>
              </a:rPr>
              <a:t>optimise </a:t>
            </a:r>
            <a:r>
              <a:rPr lang="en-GB" sz="1700" b="1">
                <a:solidFill>
                  <a:schemeClr val="dk1"/>
                </a:solidFill>
                <a:latin typeface="Roboto"/>
                <a:ea typeface="Roboto"/>
                <a:cs typeface="Roboto"/>
                <a:sym typeface="Roboto"/>
              </a:rPr>
              <a:t>memory </a:t>
            </a:r>
            <a:r>
              <a:rPr lang="en-GB" sz="1700">
                <a:solidFill>
                  <a:schemeClr val="dk1"/>
                </a:solidFill>
                <a:latin typeface="Roboto"/>
                <a:ea typeface="Roboto"/>
                <a:cs typeface="Roboto"/>
                <a:sym typeface="Roboto"/>
              </a:rPr>
              <a:t>&amp; storage </a:t>
            </a:r>
            <a:r>
              <a:rPr lang="en-GB" sz="1700" b="1">
                <a:solidFill>
                  <a:schemeClr val="dk1"/>
                </a:solidFill>
                <a:latin typeface="Roboto"/>
                <a:ea typeface="Roboto"/>
                <a:cs typeface="Roboto"/>
                <a:sym typeface="Roboto"/>
              </a:rPr>
              <a:t>usage</a:t>
            </a:r>
            <a:endParaRPr sz="1800" b="1">
              <a:solidFill>
                <a:schemeClr val="dk2"/>
              </a:solidFill>
              <a:latin typeface="Roboto"/>
              <a:ea typeface="Roboto"/>
              <a:cs typeface="Roboto"/>
              <a:sym typeface="Roboto"/>
            </a:endParaRPr>
          </a:p>
        </p:txBody>
      </p:sp>
      <p:pic>
        <p:nvPicPr>
          <p:cNvPr id="92" name="Google Shape;92;p18" title="disk.png"/>
          <p:cNvPicPr preferRelativeResize="0"/>
          <p:nvPr/>
        </p:nvPicPr>
        <p:blipFill>
          <a:blip r:embed="rId5">
            <a:alphaModFix/>
          </a:blip>
          <a:stretch>
            <a:fillRect/>
          </a:stretch>
        </p:blipFill>
        <p:spPr>
          <a:xfrm>
            <a:off x="396000" y="4035575"/>
            <a:ext cx="540001" cy="540001"/>
          </a:xfrm>
          <a:prstGeom prst="rect">
            <a:avLst/>
          </a:prstGeom>
          <a:noFill/>
          <a:ln>
            <a:noFill/>
          </a:ln>
        </p:spPr>
      </p:pic>
      <p:pic>
        <p:nvPicPr>
          <p:cNvPr id="93" name="Google Shape;93;p18" title="ram4.png"/>
          <p:cNvPicPr preferRelativeResize="0"/>
          <p:nvPr/>
        </p:nvPicPr>
        <p:blipFill>
          <a:blip r:embed="rId6">
            <a:alphaModFix/>
          </a:blip>
          <a:stretch>
            <a:fillRect/>
          </a:stretch>
        </p:blipFill>
        <p:spPr>
          <a:xfrm>
            <a:off x="6144000" y="2301750"/>
            <a:ext cx="540001" cy="540001"/>
          </a:xfrm>
          <a:prstGeom prst="rect">
            <a:avLst/>
          </a:prstGeom>
          <a:noFill/>
          <a:ln>
            <a:noFill/>
          </a:ln>
        </p:spPr>
      </p:pic>
      <p:pic>
        <p:nvPicPr>
          <p:cNvPr id="94" name="Google Shape;94;p18" title="error3.png"/>
          <p:cNvPicPr preferRelativeResize="0"/>
          <p:nvPr/>
        </p:nvPicPr>
        <p:blipFill>
          <a:blip r:embed="rId7">
            <a:alphaModFix/>
          </a:blip>
          <a:stretch>
            <a:fillRect/>
          </a:stretch>
        </p:blipFill>
        <p:spPr>
          <a:xfrm>
            <a:off x="6144000" y="3152775"/>
            <a:ext cx="540001" cy="54000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9"/>
          <p:cNvSpPr txBox="1">
            <a:spLocks noGrp="1"/>
          </p:cNvSpPr>
          <p:nvPr>
            <p:ph type="title"/>
          </p:nvPr>
        </p:nvSpPr>
        <p:spPr>
          <a:xfrm>
            <a:off x="0" y="703675"/>
            <a:ext cx="5670000" cy="486000"/>
          </a:xfrm>
          <a:prstGeom prst="rect">
            <a:avLst/>
          </a:prstGeom>
        </p:spPr>
        <p:txBody>
          <a:bodyPr spcFirstLastPara="1" wrap="square" lIns="396000" tIns="91425" rIns="91425" bIns="91425" anchor="ctr" anchorCtr="0">
            <a:normAutofit fontScale="90000"/>
          </a:bodyPr>
          <a:lstStyle/>
          <a:p>
            <a:pPr marL="0" lvl="0" indent="0" algn="l" rtl="0">
              <a:spcBef>
                <a:spcPts val="0"/>
              </a:spcBef>
              <a:spcAft>
                <a:spcPts val="0"/>
              </a:spcAft>
              <a:buNone/>
            </a:pPr>
            <a:r>
              <a:rPr lang="en-GB"/>
              <a:t>COMMON DATA TYPES</a:t>
            </a:r>
            <a:endParaRPr/>
          </a:p>
        </p:txBody>
      </p:sp>
      <p:sp>
        <p:nvSpPr>
          <p:cNvPr id="100" name="Google Shape;100;p19"/>
          <p:cNvSpPr txBox="1"/>
          <p:nvPr/>
        </p:nvSpPr>
        <p:spPr>
          <a:xfrm>
            <a:off x="936000" y="1766900"/>
            <a:ext cx="4734000" cy="369300"/>
          </a:xfrm>
          <a:prstGeom prst="rect">
            <a:avLst/>
          </a:prstGeom>
          <a:noFill/>
          <a:ln>
            <a:noFill/>
          </a:ln>
        </p:spPr>
        <p:txBody>
          <a:bodyPr spcFirstLastPara="1" wrap="square" lIns="180000" tIns="91425" rIns="91425" bIns="0" anchor="t" anchorCtr="0">
            <a:spAutoFit/>
          </a:bodyPr>
          <a:lstStyle/>
          <a:p>
            <a:pPr marL="0" lvl="0" indent="0" algn="l" rtl="0">
              <a:spcBef>
                <a:spcPts val="0"/>
              </a:spcBef>
              <a:spcAft>
                <a:spcPts val="0"/>
              </a:spcAft>
              <a:buNone/>
            </a:pPr>
            <a:r>
              <a:rPr lang="en-GB" sz="1800" b="1">
                <a:solidFill>
                  <a:schemeClr val="dk1"/>
                </a:solidFill>
                <a:latin typeface="Roboto Mono"/>
                <a:ea typeface="Roboto Mono"/>
                <a:cs typeface="Roboto Mono"/>
                <a:sym typeface="Roboto Mono"/>
              </a:rPr>
              <a:t>string</a:t>
            </a:r>
            <a:r>
              <a:rPr lang="en-GB" sz="1800" b="1">
                <a:solidFill>
                  <a:schemeClr val="dk1"/>
                </a:solidFill>
                <a:latin typeface="Roboto"/>
                <a:ea typeface="Roboto"/>
                <a:cs typeface="Roboto"/>
                <a:sym typeface="Roboto"/>
              </a:rPr>
              <a:t> </a:t>
            </a:r>
            <a:r>
              <a:rPr lang="en-GB" sz="1800">
                <a:solidFill>
                  <a:schemeClr val="dk1"/>
                </a:solidFill>
                <a:latin typeface="Roboto"/>
                <a:ea typeface="Roboto"/>
                <a:cs typeface="Roboto"/>
                <a:sym typeface="Roboto"/>
              </a:rPr>
              <a:t>= text (sequence of characters)</a:t>
            </a:r>
            <a:endParaRPr sz="1800">
              <a:solidFill>
                <a:schemeClr val="dk1"/>
              </a:solidFill>
              <a:latin typeface="Roboto"/>
              <a:ea typeface="Roboto"/>
              <a:cs typeface="Roboto"/>
              <a:sym typeface="Roboto"/>
            </a:endParaRPr>
          </a:p>
        </p:txBody>
      </p:sp>
      <p:sp>
        <p:nvSpPr>
          <p:cNvPr id="101" name="Google Shape;101;p19"/>
          <p:cNvSpPr txBox="1"/>
          <p:nvPr/>
        </p:nvSpPr>
        <p:spPr>
          <a:xfrm>
            <a:off x="936000" y="2136200"/>
            <a:ext cx="5407500" cy="1015800"/>
          </a:xfrm>
          <a:prstGeom prst="rect">
            <a:avLst/>
          </a:prstGeom>
          <a:noFill/>
          <a:ln>
            <a:noFill/>
          </a:ln>
        </p:spPr>
        <p:txBody>
          <a:bodyPr spcFirstLastPara="1" wrap="square" lIns="180000" tIns="91425" rIns="91425" bIns="91425" anchor="t" anchorCtr="0">
            <a:spAutoFit/>
          </a:bodyPr>
          <a:lstStyle/>
          <a:p>
            <a:pPr marL="457200" lvl="0" indent="-342900" algn="l" rtl="0">
              <a:spcBef>
                <a:spcPts val="0"/>
              </a:spcBef>
              <a:spcAft>
                <a:spcPts val="0"/>
              </a:spcAft>
              <a:buClr>
                <a:schemeClr val="dk1"/>
              </a:buClr>
              <a:buSzPts val="1800"/>
              <a:buFont typeface="Roboto"/>
              <a:buChar char="●"/>
            </a:pPr>
            <a:r>
              <a:rPr lang="en-GB" sz="1800">
                <a:solidFill>
                  <a:schemeClr val="dk1"/>
                </a:solidFill>
                <a:latin typeface="Roboto"/>
                <a:ea typeface="Roboto"/>
                <a:cs typeface="Roboto"/>
                <a:sym typeface="Roboto"/>
              </a:rPr>
              <a:t>usually enclosed in </a:t>
            </a:r>
            <a:r>
              <a:rPr lang="en-GB" sz="1800">
                <a:solidFill>
                  <a:schemeClr val="dk1"/>
                </a:solidFill>
                <a:latin typeface="Roboto Mono"/>
                <a:ea typeface="Roboto Mono"/>
                <a:cs typeface="Roboto Mono"/>
                <a:sym typeface="Roboto Mono"/>
              </a:rPr>
              <a:t>“ “</a:t>
            </a:r>
            <a:endParaRPr sz="1800">
              <a:solidFill>
                <a:schemeClr val="dk1"/>
              </a:solidFill>
              <a:latin typeface="Roboto Mono"/>
              <a:ea typeface="Roboto Mono"/>
              <a:cs typeface="Roboto Mono"/>
              <a:sym typeface="Roboto Mono"/>
            </a:endParaRPr>
          </a:p>
          <a:p>
            <a:pPr marL="457200" lvl="0" indent="-342900" algn="l" rtl="0">
              <a:spcBef>
                <a:spcPts val="0"/>
              </a:spcBef>
              <a:spcAft>
                <a:spcPts val="0"/>
              </a:spcAft>
              <a:buClr>
                <a:schemeClr val="dk1"/>
              </a:buClr>
              <a:buSzPts val="1800"/>
              <a:buFont typeface="Roboto"/>
              <a:buChar char="●"/>
            </a:pPr>
            <a:r>
              <a:rPr lang="en-GB" sz="1800">
                <a:solidFill>
                  <a:schemeClr val="dk1"/>
                </a:solidFill>
                <a:latin typeface="Roboto"/>
                <a:ea typeface="Roboto"/>
                <a:cs typeface="Roboto"/>
                <a:sym typeface="Roboto"/>
              </a:rPr>
              <a:t>strings  can contain numbers, e.g. </a:t>
            </a:r>
            <a:r>
              <a:rPr lang="en-GB" sz="1800">
                <a:solidFill>
                  <a:schemeClr val="dk1"/>
                </a:solidFill>
                <a:latin typeface="Roboto Mono"/>
                <a:ea typeface="Roboto Mono"/>
                <a:cs typeface="Roboto Mono"/>
                <a:sym typeface="Roboto Mono"/>
              </a:rPr>
              <a:t>“user1”</a:t>
            </a:r>
            <a:r>
              <a:rPr lang="en-GB" sz="1800">
                <a:solidFill>
                  <a:schemeClr val="dk1"/>
                </a:solidFill>
                <a:latin typeface="Roboto"/>
                <a:ea typeface="Roboto"/>
                <a:cs typeface="Roboto"/>
                <a:sym typeface="Roboto"/>
              </a:rPr>
              <a:t>, </a:t>
            </a:r>
            <a:r>
              <a:rPr lang="en-GB" sz="1800">
                <a:solidFill>
                  <a:schemeClr val="dk1"/>
                </a:solidFill>
                <a:latin typeface="Roboto Mono"/>
                <a:ea typeface="Roboto Mono"/>
                <a:cs typeface="Roboto Mono"/>
                <a:sym typeface="Roboto Mono"/>
              </a:rPr>
              <a:t>“9 Broad St”</a:t>
            </a:r>
            <a:r>
              <a:rPr lang="en-GB" sz="1800">
                <a:solidFill>
                  <a:schemeClr val="dk1"/>
                </a:solidFill>
                <a:latin typeface="Roboto"/>
                <a:ea typeface="Roboto"/>
                <a:cs typeface="Roboto"/>
                <a:sym typeface="Roboto"/>
              </a:rPr>
              <a:t>, </a:t>
            </a:r>
            <a:r>
              <a:rPr lang="en-GB" sz="1800">
                <a:solidFill>
                  <a:schemeClr val="dk1"/>
                </a:solidFill>
                <a:latin typeface="Roboto Mono"/>
                <a:ea typeface="Roboto Mono"/>
                <a:cs typeface="Roboto Mono"/>
                <a:sym typeface="Roboto Mono"/>
              </a:rPr>
              <a:t>“1234”</a:t>
            </a:r>
            <a:endParaRPr sz="1800">
              <a:solidFill>
                <a:schemeClr val="dk1"/>
              </a:solidFill>
              <a:latin typeface="Roboto Mono"/>
              <a:ea typeface="Roboto Mono"/>
              <a:cs typeface="Roboto Mono"/>
              <a:sym typeface="Roboto Mono"/>
            </a:endParaRPr>
          </a:p>
        </p:txBody>
      </p:sp>
      <p:sp>
        <p:nvSpPr>
          <p:cNvPr id="102" name="Google Shape;102;p19"/>
          <p:cNvSpPr txBox="1"/>
          <p:nvPr/>
        </p:nvSpPr>
        <p:spPr>
          <a:xfrm>
            <a:off x="936000" y="3286125"/>
            <a:ext cx="4734000" cy="369300"/>
          </a:xfrm>
          <a:prstGeom prst="rect">
            <a:avLst/>
          </a:prstGeom>
          <a:noFill/>
          <a:ln>
            <a:noFill/>
          </a:ln>
        </p:spPr>
        <p:txBody>
          <a:bodyPr spcFirstLastPara="1" wrap="square" lIns="180000" tIns="91425" rIns="91425" bIns="0" anchor="t" anchorCtr="0">
            <a:spAutoFit/>
          </a:bodyPr>
          <a:lstStyle/>
          <a:p>
            <a:pPr marL="0" lvl="0" indent="0" algn="l" rtl="0">
              <a:spcBef>
                <a:spcPts val="0"/>
              </a:spcBef>
              <a:spcAft>
                <a:spcPts val="0"/>
              </a:spcAft>
              <a:buNone/>
            </a:pPr>
            <a:r>
              <a:rPr lang="en-GB" sz="1800" b="1">
                <a:solidFill>
                  <a:schemeClr val="dk1"/>
                </a:solidFill>
                <a:latin typeface="Roboto Mono"/>
                <a:ea typeface="Roboto Mono"/>
                <a:cs typeface="Roboto Mono"/>
                <a:sym typeface="Roboto Mono"/>
              </a:rPr>
              <a:t>integer</a:t>
            </a:r>
            <a:r>
              <a:rPr lang="en-GB" sz="1800" b="1">
                <a:solidFill>
                  <a:schemeClr val="dk1"/>
                </a:solidFill>
                <a:latin typeface="Roboto"/>
                <a:ea typeface="Roboto"/>
                <a:cs typeface="Roboto"/>
                <a:sym typeface="Roboto"/>
              </a:rPr>
              <a:t> </a:t>
            </a:r>
            <a:r>
              <a:rPr lang="en-GB" sz="1800">
                <a:solidFill>
                  <a:schemeClr val="dk1"/>
                </a:solidFill>
                <a:latin typeface="Roboto"/>
                <a:ea typeface="Roboto"/>
                <a:cs typeface="Roboto"/>
                <a:sym typeface="Roboto"/>
              </a:rPr>
              <a:t>= full number</a:t>
            </a:r>
            <a:endParaRPr sz="1800">
              <a:solidFill>
                <a:schemeClr val="dk1"/>
              </a:solidFill>
              <a:latin typeface="Roboto"/>
              <a:ea typeface="Roboto"/>
              <a:cs typeface="Roboto"/>
              <a:sym typeface="Roboto"/>
            </a:endParaRPr>
          </a:p>
        </p:txBody>
      </p:sp>
      <p:sp>
        <p:nvSpPr>
          <p:cNvPr id="103" name="Google Shape;103;p19"/>
          <p:cNvSpPr txBox="1"/>
          <p:nvPr/>
        </p:nvSpPr>
        <p:spPr>
          <a:xfrm>
            <a:off x="936000" y="3655425"/>
            <a:ext cx="5407500" cy="738900"/>
          </a:xfrm>
          <a:prstGeom prst="rect">
            <a:avLst/>
          </a:prstGeom>
          <a:noFill/>
          <a:ln>
            <a:noFill/>
          </a:ln>
        </p:spPr>
        <p:txBody>
          <a:bodyPr spcFirstLastPara="1" wrap="square" lIns="180000" tIns="91425" rIns="91425" bIns="91425" anchor="t" anchorCtr="0">
            <a:spAutoFit/>
          </a:bodyPr>
          <a:lstStyle/>
          <a:p>
            <a:pPr marL="457200" lvl="0" indent="-342900" algn="l" rtl="0">
              <a:spcBef>
                <a:spcPts val="0"/>
              </a:spcBef>
              <a:spcAft>
                <a:spcPts val="0"/>
              </a:spcAft>
              <a:buClr>
                <a:schemeClr val="dk1"/>
              </a:buClr>
              <a:buSzPts val="1800"/>
              <a:buFont typeface="Roboto"/>
              <a:buChar char="●"/>
            </a:pPr>
            <a:r>
              <a:rPr lang="en-GB" sz="1800">
                <a:solidFill>
                  <a:schemeClr val="dk1"/>
                </a:solidFill>
                <a:latin typeface="Roboto"/>
                <a:ea typeface="Roboto"/>
                <a:cs typeface="Roboto"/>
                <a:sym typeface="Roboto"/>
              </a:rPr>
              <a:t>concrete range varies between languages</a:t>
            </a:r>
            <a:endParaRPr sz="1800">
              <a:solidFill>
                <a:schemeClr val="dk1"/>
              </a:solidFill>
              <a:latin typeface="Roboto Mono"/>
              <a:ea typeface="Roboto Mono"/>
              <a:cs typeface="Roboto Mono"/>
              <a:sym typeface="Roboto Mono"/>
            </a:endParaRPr>
          </a:p>
          <a:p>
            <a:pPr marL="457200" lvl="0" indent="-342900" algn="l" rtl="0">
              <a:spcBef>
                <a:spcPts val="0"/>
              </a:spcBef>
              <a:spcAft>
                <a:spcPts val="0"/>
              </a:spcAft>
              <a:buClr>
                <a:schemeClr val="dk1"/>
              </a:buClr>
              <a:buSzPts val="1800"/>
              <a:buFont typeface="Roboto"/>
              <a:buChar char="●"/>
            </a:pPr>
            <a:r>
              <a:rPr lang="en-GB" sz="1800">
                <a:solidFill>
                  <a:schemeClr val="dk1"/>
                </a:solidFill>
                <a:latin typeface="Roboto"/>
                <a:ea typeface="Roboto"/>
                <a:cs typeface="Roboto"/>
                <a:sym typeface="Roboto"/>
              </a:rPr>
              <a:t>e.g. </a:t>
            </a:r>
            <a:r>
              <a:rPr lang="en-GB" sz="1800">
                <a:solidFill>
                  <a:schemeClr val="dk1"/>
                </a:solidFill>
                <a:latin typeface="Roboto Mono"/>
                <a:ea typeface="Roboto Mono"/>
                <a:cs typeface="Roboto Mono"/>
                <a:sym typeface="Roboto Mono"/>
              </a:rPr>
              <a:t>0</a:t>
            </a:r>
            <a:r>
              <a:rPr lang="en-GB" sz="1800">
                <a:solidFill>
                  <a:schemeClr val="dk1"/>
                </a:solidFill>
                <a:latin typeface="Roboto"/>
                <a:ea typeface="Roboto"/>
                <a:cs typeface="Roboto"/>
                <a:sym typeface="Roboto"/>
              </a:rPr>
              <a:t>, </a:t>
            </a:r>
            <a:r>
              <a:rPr lang="en-GB" sz="1800">
                <a:solidFill>
                  <a:schemeClr val="dk1"/>
                </a:solidFill>
                <a:latin typeface="Roboto Mono"/>
                <a:ea typeface="Roboto Mono"/>
                <a:cs typeface="Roboto Mono"/>
                <a:sym typeface="Roboto Mono"/>
              </a:rPr>
              <a:t>20</a:t>
            </a:r>
            <a:r>
              <a:rPr lang="en-GB" sz="1800">
                <a:solidFill>
                  <a:schemeClr val="dk1"/>
                </a:solidFill>
                <a:latin typeface="Roboto"/>
                <a:ea typeface="Roboto"/>
                <a:cs typeface="Roboto"/>
                <a:sym typeface="Roboto"/>
              </a:rPr>
              <a:t>, </a:t>
            </a:r>
            <a:r>
              <a:rPr lang="en-GB" sz="1800">
                <a:solidFill>
                  <a:schemeClr val="dk1"/>
                </a:solidFill>
                <a:latin typeface="Roboto Mono"/>
                <a:ea typeface="Roboto Mono"/>
                <a:cs typeface="Roboto Mono"/>
                <a:sym typeface="Roboto Mono"/>
              </a:rPr>
              <a:t>10000</a:t>
            </a:r>
            <a:r>
              <a:rPr lang="en-GB" sz="1800">
                <a:solidFill>
                  <a:schemeClr val="dk1"/>
                </a:solidFill>
                <a:latin typeface="Roboto"/>
                <a:ea typeface="Roboto"/>
                <a:cs typeface="Roboto"/>
                <a:sym typeface="Roboto"/>
              </a:rPr>
              <a:t>, </a:t>
            </a:r>
            <a:r>
              <a:rPr lang="en-GB" sz="1800">
                <a:solidFill>
                  <a:schemeClr val="dk1"/>
                </a:solidFill>
                <a:latin typeface="Roboto Mono"/>
                <a:ea typeface="Roboto Mono"/>
                <a:cs typeface="Roboto Mono"/>
                <a:sym typeface="Roboto Mono"/>
              </a:rPr>
              <a:t>-5</a:t>
            </a:r>
            <a:endParaRPr sz="1800">
              <a:solidFill>
                <a:schemeClr val="dk1"/>
              </a:solidFill>
              <a:latin typeface="Roboto Mono"/>
              <a:ea typeface="Roboto Mono"/>
              <a:cs typeface="Roboto Mono"/>
              <a:sym typeface="Roboto Mono"/>
            </a:endParaRPr>
          </a:p>
        </p:txBody>
      </p:sp>
      <p:pic>
        <p:nvPicPr>
          <p:cNvPr id="104" name="Google Shape;104;p19" title="abc3.png"/>
          <p:cNvPicPr preferRelativeResize="0"/>
          <p:nvPr/>
        </p:nvPicPr>
        <p:blipFill>
          <a:blip r:embed="rId3">
            <a:alphaModFix/>
          </a:blip>
          <a:stretch>
            <a:fillRect/>
          </a:stretch>
        </p:blipFill>
        <p:spPr>
          <a:xfrm>
            <a:off x="396000" y="1766900"/>
            <a:ext cx="540001" cy="540001"/>
          </a:xfrm>
          <a:prstGeom prst="rect">
            <a:avLst/>
          </a:prstGeom>
          <a:noFill/>
          <a:ln>
            <a:noFill/>
          </a:ln>
        </p:spPr>
      </p:pic>
      <p:pic>
        <p:nvPicPr>
          <p:cNvPr id="105" name="Google Shape;105;p19" title="int3.png"/>
          <p:cNvPicPr preferRelativeResize="0"/>
          <p:nvPr/>
        </p:nvPicPr>
        <p:blipFill>
          <a:blip r:embed="rId4">
            <a:alphaModFix/>
          </a:blip>
          <a:stretch>
            <a:fillRect/>
          </a:stretch>
        </p:blipFill>
        <p:spPr>
          <a:xfrm>
            <a:off x="396000" y="3200775"/>
            <a:ext cx="540001" cy="540001"/>
          </a:xfrm>
          <a:prstGeom prst="rect">
            <a:avLst/>
          </a:prstGeom>
          <a:noFill/>
          <a:ln>
            <a:noFill/>
          </a:ln>
        </p:spPr>
      </p:pic>
      <p:grpSp>
        <p:nvGrpSpPr>
          <p:cNvPr id="106" name="Google Shape;106;p19"/>
          <p:cNvGrpSpPr/>
          <p:nvPr/>
        </p:nvGrpSpPr>
        <p:grpSpPr>
          <a:xfrm>
            <a:off x="6320275" y="3491175"/>
            <a:ext cx="2776200" cy="922200"/>
            <a:chOff x="6320275" y="3491175"/>
            <a:chExt cx="2776200" cy="922200"/>
          </a:xfrm>
        </p:grpSpPr>
        <p:sp>
          <p:nvSpPr>
            <p:cNvPr id="107" name="Google Shape;107;p19"/>
            <p:cNvSpPr txBox="1"/>
            <p:nvPr/>
          </p:nvSpPr>
          <p:spPr>
            <a:xfrm>
              <a:off x="6356275" y="3491175"/>
              <a:ext cx="2740200" cy="922200"/>
            </a:xfrm>
            <a:prstGeom prst="rect">
              <a:avLst/>
            </a:prstGeom>
            <a:noFill/>
            <a:ln>
              <a:noFill/>
            </a:ln>
          </p:spPr>
          <p:txBody>
            <a:bodyPr spcFirstLastPara="1" wrap="square" lIns="540000" tIns="90000" rIns="91425" bIns="91425" anchor="t" anchorCtr="0">
              <a:spAutoFit/>
            </a:bodyPr>
            <a:lstStyle/>
            <a:p>
              <a:pPr marL="0" lvl="0" indent="0" algn="l" rtl="0">
                <a:spcBef>
                  <a:spcPts val="0"/>
                </a:spcBef>
                <a:spcAft>
                  <a:spcPts val="0"/>
                </a:spcAft>
                <a:buNone/>
              </a:pPr>
              <a:r>
                <a:rPr lang="en-GB" sz="1200">
                  <a:solidFill>
                    <a:schemeClr val="dk2"/>
                  </a:solidFill>
                  <a:latin typeface="Roboto Mono"/>
                  <a:ea typeface="Roboto Mono"/>
                  <a:cs typeface="Roboto Mono"/>
                  <a:sym typeface="Roboto Mono"/>
                </a:rPr>
                <a:t>long</a:t>
              </a:r>
              <a:r>
                <a:rPr lang="en-GB" sz="1200">
                  <a:solidFill>
                    <a:schemeClr val="dk2"/>
                  </a:solidFill>
                  <a:latin typeface="Roboto"/>
                  <a:ea typeface="Roboto"/>
                  <a:cs typeface="Roboto"/>
                  <a:sym typeface="Roboto"/>
                </a:rPr>
                <a:t> and </a:t>
              </a:r>
              <a:r>
                <a:rPr lang="en-GB" sz="1200">
                  <a:solidFill>
                    <a:schemeClr val="dk2"/>
                  </a:solidFill>
                  <a:latin typeface="Roboto Mono"/>
                  <a:ea typeface="Roboto Mono"/>
                  <a:cs typeface="Roboto Mono"/>
                  <a:sym typeface="Roboto Mono"/>
                </a:rPr>
                <a:t>short</a:t>
              </a:r>
              <a:r>
                <a:rPr lang="en-GB" sz="1200">
                  <a:solidFill>
                    <a:schemeClr val="dk2"/>
                  </a:solidFill>
                  <a:latin typeface="Roboto"/>
                  <a:ea typeface="Roboto"/>
                  <a:cs typeface="Roboto"/>
                  <a:sym typeface="Roboto"/>
                </a:rPr>
                <a:t> are also used, defining integer larger or smaller integer ranges to save space</a:t>
              </a:r>
              <a:endParaRPr sz="1200">
                <a:solidFill>
                  <a:schemeClr val="dk2"/>
                </a:solidFill>
                <a:latin typeface="Roboto"/>
                <a:ea typeface="Roboto"/>
                <a:cs typeface="Roboto"/>
                <a:sym typeface="Roboto"/>
              </a:endParaRPr>
            </a:p>
          </p:txBody>
        </p:sp>
        <p:pic>
          <p:nvPicPr>
            <p:cNvPr id="108" name="Google Shape;108;p19" title="info.png"/>
            <p:cNvPicPr preferRelativeResize="0"/>
            <p:nvPr/>
          </p:nvPicPr>
          <p:blipFill>
            <a:blip r:embed="rId5">
              <a:alphaModFix/>
            </a:blip>
            <a:stretch>
              <a:fillRect/>
            </a:stretch>
          </p:blipFill>
          <p:spPr>
            <a:xfrm>
              <a:off x="6479263" y="3674475"/>
              <a:ext cx="270001" cy="270001"/>
            </a:xfrm>
            <a:prstGeom prst="rect">
              <a:avLst/>
            </a:prstGeom>
            <a:noFill/>
            <a:ln>
              <a:noFill/>
            </a:ln>
          </p:spPr>
        </p:pic>
        <p:sp>
          <p:nvSpPr>
            <p:cNvPr id="109" name="Google Shape;109;p19"/>
            <p:cNvSpPr/>
            <p:nvPr/>
          </p:nvSpPr>
          <p:spPr>
            <a:xfrm flipH="1">
              <a:off x="6320275" y="3491175"/>
              <a:ext cx="36000" cy="922200"/>
            </a:xfrm>
            <a:prstGeom prst="rect">
              <a:avLst/>
            </a:prstGeom>
            <a:solidFill>
              <a:srgbClr val="666666"/>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grpSp>
      <p:grpSp>
        <p:nvGrpSpPr>
          <p:cNvPr id="110" name="Google Shape;110;p19"/>
          <p:cNvGrpSpPr/>
          <p:nvPr/>
        </p:nvGrpSpPr>
        <p:grpSpPr>
          <a:xfrm>
            <a:off x="6325525" y="485575"/>
            <a:ext cx="2818425" cy="922200"/>
            <a:chOff x="6137275" y="1556300"/>
            <a:chExt cx="2818425" cy="922200"/>
          </a:xfrm>
        </p:grpSpPr>
        <p:sp>
          <p:nvSpPr>
            <p:cNvPr id="111" name="Google Shape;111;p19"/>
            <p:cNvSpPr txBox="1"/>
            <p:nvPr/>
          </p:nvSpPr>
          <p:spPr>
            <a:xfrm>
              <a:off x="6184900" y="1556300"/>
              <a:ext cx="2770800" cy="922200"/>
            </a:xfrm>
            <a:prstGeom prst="rect">
              <a:avLst/>
            </a:prstGeom>
            <a:noFill/>
            <a:ln>
              <a:noFill/>
            </a:ln>
          </p:spPr>
          <p:txBody>
            <a:bodyPr spcFirstLastPara="1" wrap="square" lIns="540000" tIns="90000" rIns="91425" bIns="91425" anchor="t" anchorCtr="0">
              <a:spAutoFit/>
            </a:bodyPr>
            <a:lstStyle/>
            <a:p>
              <a:pPr marL="0" lvl="0" indent="0" algn="l" rtl="0">
                <a:spcBef>
                  <a:spcPts val="0"/>
                </a:spcBef>
                <a:spcAft>
                  <a:spcPts val="0"/>
                </a:spcAft>
                <a:buNone/>
              </a:pPr>
              <a:r>
                <a:rPr lang="en-GB" sz="1200">
                  <a:solidFill>
                    <a:schemeClr val="dk2"/>
                  </a:solidFill>
                  <a:latin typeface="Roboto"/>
                  <a:ea typeface="Roboto"/>
                  <a:cs typeface="Roboto"/>
                  <a:sym typeface="Roboto"/>
                </a:rPr>
                <a:t>Definitions of data structures vary between languages! These are generic definitions. Always check the documentation!</a:t>
              </a:r>
              <a:endParaRPr sz="1200">
                <a:solidFill>
                  <a:schemeClr val="dk2"/>
                </a:solidFill>
                <a:latin typeface="Roboto"/>
                <a:ea typeface="Roboto"/>
                <a:cs typeface="Roboto"/>
                <a:sym typeface="Roboto"/>
              </a:endParaRPr>
            </a:p>
          </p:txBody>
        </p:sp>
        <p:pic>
          <p:nvPicPr>
            <p:cNvPr id="112" name="Google Shape;112;p19" title="caution.png"/>
            <p:cNvPicPr preferRelativeResize="0"/>
            <p:nvPr/>
          </p:nvPicPr>
          <p:blipFill>
            <a:blip r:embed="rId6">
              <a:alphaModFix/>
            </a:blip>
            <a:stretch>
              <a:fillRect/>
            </a:stretch>
          </p:blipFill>
          <p:spPr>
            <a:xfrm>
              <a:off x="6251575" y="1740350"/>
              <a:ext cx="270001" cy="270001"/>
            </a:xfrm>
            <a:prstGeom prst="rect">
              <a:avLst/>
            </a:prstGeom>
            <a:noFill/>
            <a:ln>
              <a:noFill/>
            </a:ln>
          </p:spPr>
        </p:pic>
        <p:cxnSp>
          <p:nvCxnSpPr>
            <p:cNvPr id="113" name="Google Shape;113;p19"/>
            <p:cNvCxnSpPr/>
            <p:nvPr/>
          </p:nvCxnSpPr>
          <p:spPr>
            <a:xfrm>
              <a:off x="6137275" y="1587500"/>
              <a:ext cx="9600" cy="858900"/>
            </a:xfrm>
            <a:prstGeom prst="straightConnector1">
              <a:avLst/>
            </a:prstGeom>
            <a:noFill/>
            <a:ln w="38100" cap="flat" cmpd="sng">
              <a:solidFill>
                <a:schemeClr val="accent1"/>
              </a:solidFill>
              <a:prstDash val="solid"/>
              <a:round/>
              <a:headEnd type="none" w="med" len="med"/>
              <a:tailEnd type="none" w="med" len="med"/>
            </a:ln>
          </p:spPr>
        </p:cxnSp>
      </p:grpSp>
      <p:grpSp>
        <p:nvGrpSpPr>
          <p:cNvPr id="114" name="Google Shape;114;p19"/>
          <p:cNvGrpSpPr/>
          <p:nvPr/>
        </p:nvGrpSpPr>
        <p:grpSpPr>
          <a:xfrm>
            <a:off x="6320275" y="1766900"/>
            <a:ext cx="2776200" cy="737400"/>
            <a:chOff x="6320275" y="3491175"/>
            <a:chExt cx="2776200" cy="737400"/>
          </a:xfrm>
        </p:grpSpPr>
        <p:sp>
          <p:nvSpPr>
            <p:cNvPr id="115" name="Google Shape;115;p19"/>
            <p:cNvSpPr txBox="1"/>
            <p:nvPr/>
          </p:nvSpPr>
          <p:spPr>
            <a:xfrm>
              <a:off x="6356275" y="3491175"/>
              <a:ext cx="2740200" cy="737400"/>
            </a:xfrm>
            <a:prstGeom prst="rect">
              <a:avLst/>
            </a:prstGeom>
            <a:noFill/>
            <a:ln>
              <a:noFill/>
            </a:ln>
          </p:spPr>
          <p:txBody>
            <a:bodyPr spcFirstLastPara="1" wrap="square" lIns="540000" tIns="90000" rIns="91425" bIns="91425" anchor="t" anchorCtr="0">
              <a:spAutoFit/>
            </a:bodyPr>
            <a:lstStyle/>
            <a:p>
              <a:pPr marL="0" lvl="0" indent="0" algn="l" rtl="0">
                <a:spcBef>
                  <a:spcPts val="0"/>
                </a:spcBef>
                <a:spcAft>
                  <a:spcPts val="0"/>
                </a:spcAft>
                <a:buNone/>
              </a:pPr>
              <a:r>
                <a:rPr lang="en-GB" sz="1200">
                  <a:solidFill>
                    <a:schemeClr val="dk2"/>
                  </a:solidFill>
                  <a:latin typeface="Roboto"/>
                  <a:ea typeface="Roboto"/>
                  <a:cs typeface="Roboto"/>
                  <a:sym typeface="Roboto"/>
                </a:rPr>
                <a:t>Some languages have a </a:t>
              </a:r>
              <a:r>
                <a:rPr lang="en-GB" sz="1200">
                  <a:solidFill>
                    <a:schemeClr val="dk2"/>
                  </a:solidFill>
                  <a:latin typeface="Roboto Mono"/>
                  <a:ea typeface="Roboto Mono"/>
                  <a:cs typeface="Roboto Mono"/>
                  <a:sym typeface="Roboto Mono"/>
                </a:rPr>
                <a:t>char </a:t>
              </a:r>
              <a:r>
                <a:rPr lang="en-GB" sz="1200">
                  <a:solidFill>
                    <a:schemeClr val="dk2"/>
                  </a:solidFill>
                  <a:latin typeface="Roboto"/>
                  <a:ea typeface="Roboto"/>
                  <a:cs typeface="Roboto"/>
                  <a:sym typeface="Roboto"/>
                </a:rPr>
                <a:t>data type, which is a single character.</a:t>
              </a:r>
              <a:endParaRPr sz="1200">
                <a:solidFill>
                  <a:schemeClr val="dk2"/>
                </a:solidFill>
                <a:latin typeface="Roboto"/>
                <a:ea typeface="Roboto"/>
                <a:cs typeface="Roboto"/>
                <a:sym typeface="Roboto"/>
              </a:endParaRPr>
            </a:p>
          </p:txBody>
        </p:sp>
        <p:pic>
          <p:nvPicPr>
            <p:cNvPr id="116" name="Google Shape;116;p19" title="info.png"/>
            <p:cNvPicPr preferRelativeResize="0"/>
            <p:nvPr/>
          </p:nvPicPr>
          <p:blipFill>
            <a:blip r:embed="rId5">
              <a:alphaModFix/>
            </a:blip>
            <a:stretch>
              <a:fillRect/>
            </a:stretch>
          </p:blipFill>
          <p:spPr>
            <a:xfrm>
              <a:off x="6479263" y="3674475"/>
              <a:ext cx="270001" cy="270001"/>
            </a:xfrm>
            <a:prstGeom prst="rect">
              <a:avLst/>
            </a:prstGeom>
            <a:noFill/>
            <a:ln>
              <a:noFill/>
            </a:ln>
          </p:spPr>
        </p:pic>
        <p:sp>
          <p:nvSpPr>
            <p:cNvPr id="117" name="Google Shape;117;p19"/>
            <p:cNvSpPr/>
            <p:nvPr/>
          </p:nvSpPr>
          <p:spPr>
            <a:xfrm flipH="1">
              <a:off x="6320275" y="3491175"/>
              <a:ext cx="36000" cy="678000"/>
            </a:xfrm>
            <a:prstGeom prst="rect">
              <a:avLst/>
            </a:prstGeom>
            <a:solidFill>
              <a:srgbClr val="666666"/>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0"/>
          <p:cNvSpPr txBox="1">
            <a:spLocks noGrp="1"/>
          </p:cNvSpPr>
          <p:nvPr>
            <p:ph type="title"/>
          </p:nvPr>
        </p:nvSpPr>
        <p:spPr>
          <a:xfrm>
            <a:off x="0" y="703675"/>
            <a:ext cx="5670000" cy="486000"/>
          </a:xfrm>
          <a:prstGeom prst="rect">
            <a:avLst/>
          </a:prstGeom>
        </p:spPr>
        <p:txBody>
          <a:bodyPr spcFirstLastPara="1" wrap="square" lIns="396000" tIns="91425" rIns="91425" bIns="91425" anchor="ctr" anchorCtr="0">
            <a:normAutofit fontScale="90000"/>
          </a:bodyPr>
          <a:lstStyle/>
          <a:p>
            <a:pPr marL="0" lvl="0" indent="0" algn="l" rtl="0">
              <a:spcBef>
                <a:spcPts val="0"/>
              </a:spcBef>
              <a:spcAft>
                <a:spcPts val="0"/>
              </a:spcAft>
              <a:buNone/>
            </a:pPr>
            <a:r>
              <a:rPr lang="en-GB"/>
              <a:t>COMMON DATA TYPES</a:t>
            </a:r>
            <a:endParaRPr/>
          </a:p>
        </p:txBody>
      </p:sp>
      <p:sp>
        <p:nvSpPr>
          <p:cNvPr id="123" name="Google Shape;123;p20"/>
          <p:cNvSpPr txBox="1"/>
          <p:nvPr/>
        </p:nvSpPr>
        <p:spPr>
          <a:xfrm>
            <a:off x="936000" y="1766900"/>
            <a:ext cx="4734000" cy="369300"/>
          </a:xfrm>
          <a:prstGeom prst="rect">
            <a:avLst/>
          </a:prstGeom>
          <a:noFill/>
          <a:ln>
            <a:noFill/>
          </a:ln>
        </p:spPr>
        <p:txBody>
          <a:bodyPr spcFirstLastPara="1" wrap="square" lIns="180000" tIns="91425" rIns="91425" bIns="0" anchor="t" anchorCtr="0">
            <a:spAutoFit/>
          </a:bodyPr>
          <a:lstStyle/>
          <a:p>
            <a:pPr marL="0" lvl="0" indent="0" algn="l" rtl="0">
              <a:spcBef>
                <a:spcPts val="0"/>
              </a:spcBef>
              <a:spcAft>
                <a:spcPts val="0"/>
              </a:spcAft>
              <a:buNone/>
            </a:pPr>
            <a:r>
              <a:rPr lang="en-GB" sz="1800" b="1">
                <a:solidFill>
                  <a:schemeClr val="dk1"/>
                </a:solidFill>
                <a:latin typeface="Roboto Mono"/>
                <a:ea typeface="Roboto Mono"/>
                <a:cs typeface="Roboto Mono"/>
                <a:sym typeface="Roboto Mono"/>
              </a:rPr>
              <a:t>string</a:t>
            </a:r>
            <a:r>
              <a:rPr lang="en-GB" sz="1800" b="1">
                <a:solidFill>
                  <a:schemeClr val="dk1"/>
                </a:solidFill>
                <a:latin typeface="Roboto"/>
                <a:ea typeface="Roboto"/>
                <a:cs typeface="Roboto"/>
                <a:sym typeface="Roboto"/>
              </a:rPr>
              <a:t> </a:t>
            </a:r>
            <a:r>
              <a:rPr lang="en-GB" sz="1800">
                <a:solidFill>
                  <a:schemeClr val="dk1"/>
                </a:solidFill>
                <a:latin typeface="Roboto"/>
                <a:ea typeface="Roboto"/>
                <a:cs typeface="Roboto"/>
                <a:sym typeface="Roboto"/>
              </a:rPr>
              <a:t>= text (sequence of characters)</a:t>
            </a:r>
            <a:endParaRPr sz="1800">
              <a:solidFill>
                <a:schemeClr val="dk1"/>
              </a:solidFill>
              <a:latin typeface="Roboto"/>
              <a:ea typeface="Roboto"/>
              <a:cs typeface="Roboto"/>
              <a:sym typeface="Roboto"/>
            </a:endParaRPr>
          </a:p>
        </p:txBody>
      </p:sp>
      <p:sp>
        <p:nvSpPr>
          <p:cNvPr id="124" name="Google Shape;124;p20"/>
          <p:cNvSpPr txBox="1"/>
          <p:nvPr/>
        </p:nvSpPr>
        <p:spPr>
          <a:xfrm>
            <a:off x="936000" y="2136200"/>
            <a:ext cx="5407500" cy="1015800"/>
          </a:xfrm>
          <a:prstGeom prst="rect">
            <a:avLst/>
          </a:prstGeom>
          <a:noFill/>
          <a:ln>
            <a:noFill/>
          </a:ln>
        </p:spPr>
        <p:txBody>
          <a:bodyPr spcFirstLastPara="1" wrap="square" lIns="180000" tIns="91425" rIns="91425" bIns="91425" anchor="t" anchorCtr="0">
            <a:spAutoFit/>
          </a:bodyPr>
          <a:lstStyle/>
          <a:p>
            <a:pPr marL="457200" lvl="0" indent="-342900" algn="l" rtl="0">
              <a:spcBef>
                <a:spcPts val="0"/>
              </a:spcBef>
              <a:spcAft>
                <a:spcPts val="0"/>
              </a:spcAft>
              <a:buClr>
                <a:schemeClr val="dk1"/>
              </a:buClr>
              <a:buSzPts val="1800"/>
              <a:buFont typeface="Roboto"/>
              <a:buChar char="●"/>
            </a:pPr>
            <a:r>
              <a:rPr lang="en-GB" sz="1800">
                <a:solidFill>
                  <a:schemeClr val="dk1"/>
                </a:solidFill>
                <a:latin typeface="Roboto"/>
                <a:ea typeface="Roboto"/>
                <a:cs typeface="Roboto"/>
                <a:sym typeface="Roboto"/>
              </a:rPr>
              <a:t>usually enclosed in </a:t>
            </a:r>
            <a:r>
              <a:rPr lang="en-GB" sz="1800">
                <a:solidFill>
                  <a:schemeClr val="dk1"/>
                </a:solidFill>
                <a:latin typeface="Roboto Mono"/>
                <a:ea typeface="Roboto Mono"/>
                <a:cs typeface="Roboto Mono"/>
                <a:sym typeface="Roboto Mono"/>
              </a:rPr>
              <a:t>“ “</a:t>
            </a:r>
            <a:endParaRPr sz="1800">
              <a:solidFill>
                <a:schemeClr val="dk1"/>
              </a:solidFill>
              <a:latin typeface="Roboto Mono"/>
              <a:ea typeface="Roboto Mono"/>
              <a:cs typeface="Roboto Mono"/>
              <a:sym typeface="Roboto Mono"/>
            </a:endParaRPr>
          </a:p>
          <a:p>
            <a:pPr marL="457200" lvl="0" indent="-342900" algn="l" rtl="0">
              <a:spcBef>
                <a:spcPts val="0"/>
              </a:spcBef>
              <a:spcAft>
                <a:spcPts val="0"/>
              </a:spcAft>
              <a:buClr>
                <a:schemeClr val="dk1"/>
              </a:buClr>
              <a:buSzPts val="1800"/>
              <a:buFont typeface="Roboto"/>
              <a:buChar char="●"/>
            </a:pPr>
            <a:r>
              <a:rPr lang="en-GB" sz="1800">
                <a:solidFill>
                  <a:schemeClr val="dk1"/>
                </a:solidFill>
                <a:latin typeface="Roboto"/>
                <a:ea typeface="Roboto"/>
                <a:cs typeface="Roboto"/>
                <a:sym typeface="Roboto"/>
              </a:rPr>
              <a:t>strings  can contain numbers, e.g. </a:t>
            </a:r>
            <a:r>
              <a:rPr lang="en-GB" sz="1800">
                <a:solidFill>
                  <a:schemeClr val="dk1"/>
                </a:solidFill>
                <a:latin typeface="Roboto Mono"/>
                <a:ea typeface="Roboto Mono"/>
                <a:cs typeface="Roboto Mono"/>
                <a:sym typeface="Roboto Mono"/>
              </a:rPr>
              <a:t>“user1”</a:t>
            </a:r>
            <a:r>
              <a:rPr lang="en-GB" sz="1800">
                <a:solidFill>
                  <a:schemeClr val="dk1"/>
                </a:solidFill>
                <a:latin typeface="Roboto"/>
                <a:ea typeface="Roboto"/>
                <a:cs typeface="Roboto"/>
                <a:sym typeface="Roboto"/>
              </a:rPr>
              <a:t>, </a:t>
            </a:r>
            <a:r>
              <a:rPr lang="en-GB" sz="1800">
                <a:solidFill>
                  <a:schemeClr val="dk1"/>
                </a:solidFill>
                <a:latin typeface="Roboto Mono"/>
                <a:ea typeface="Roboto Mono"/>
                <a:cs typeface="Roboto Mono"/>
                <a:sym typeface="Roboto Mono"/>
              </a:rPr>
              <a:t>“9 Broad St”</a:t>
            </a:r>
            <a:r>
              <a:rPr lang="en-GB" sz="1800">
                <a:solidFill>
                  <a:schemeClr val="dk1"/>
                </a:solidFill>
                <a:latin typeface="Roboto"/>
                <a:ea typeface="Roboto"/>
                <a:cs typeface="Roboto"/>
                <a:sym typeface="Roboto"/>
              </a:rPr>
              <a:t>, </a:t>
            </a:r>
            <a:r>
              <a:rPr lang="en-GB" sz="1800">
                <a:solidFill>
                  <a:schemeClr val="dk1"/>
                </a:solidFill>
                <a:latin typeface="Roboto Mono"/>
                <a:ea typeface="Roboto Mono"/>
                <a:cs typeface="Roboto Mono"/>
                <a:sym typeface="Roboto Mono"/>
              </a:rPr>
              <a:t>“1234”</a:t>
            </a:r>
            <a:endParaRPr sz="1800">
              <a:solidFill>
                <a:schemeClr val="dk1"/>
              </a:solidFill>
              <a:latin typeface="Roboto Mono"/>
              <a:ea typeface="Roboto Mono"/>
              <a:cs typeface="Roboto Mono"/>
              <a:sym typeface="Roboto Mono"/>
            </a:endParaRPr>
          </a:p>
        </p:txBody>
      </p:sp>
      <p:sp>
        <p:nvSpPr>
          <p:cNvPr id="125" name="Google Shape;125;p20"/>
          <p:cNvSpPr txBox="1"/>
          <p:nvPr/>
        </p:nvSpPr>
        <p:spPr>
          <a:xfrm>
            <a:off x="936000" y="3286125"/>
            <a:ext cx="4734000" cy="369300"/>
          </a:xfrm>
          <a:prstGeom prst="rect">
            <a:avLst/>
          </a:prstGeom>
          <a:noFill/>
          <a:ln>
            <a:noFill/>
          </a:ln>
        </p:spPr>
        <p:txBody>
          <a:bodyPr spcFirstLastPara="1" wrap="square" lIns="180000" tIns="91425" rIns="91425" bIns="0" anchor="t" anchorCtr="0">
            <a:spAutoFit/>
          </a:bodyPr>
          <a:lstStyle/>
          <a:p>
            <a:pPr marL="0" lvl="0" indent="0" algn="l" rtl="0">
              <a:spcBef>
                <a:spcPts val="0"/>
              </a:spcBef>
              <a:spcAft>
                <a:spcPts val="0"/>
              </a:spcAft>
              <a:buNone/>
            </a:pPr>
            <a:r>
              <a:rPr lang="en-GB" sz="1800" b="1">
                <a:solidFill>
                  <a:schemeClr val="dk1"/>
                </a:solidFill>
                <a:latin typeface="Roboto Mono"/>
                <a:ea typeface="Roboto Mono"/>
                <a:cs typeface="Roboto Mono"/>
                <a:sym typeface="Roboto Mono"/>
              </a:rPr>
              <a:t>integer</a:t>
            </a:r>
            <a:r>
              <a:rPr lang="en-GB" sz="1800" b="1">
                <a:solidFill>
                  <a:schemeClr val="dk1"/>
                </a:solidFill>
                <a:latin typeface="Roboto"/>
                <a:ea typeface="Roboto"/>
                <a:cs typeface="Roboto"/>
                <a:sym typeface="Roboto"/>
              </a:rPr>
              <a:t> </a:t>
            </a:r>
            <a:r>
              <a:rPr lang="en-GB" sz="1800">
                <a:solidFill>
                  <a:schemeClr val="dk1"/>
                </a:solidFill>
                <a:latin typeface="Roboto"/>
                <a:ea typeface="Roboto"/>
                <a:cs typeface="Roboto"/>
                <a:sym typeface="Roboto"/>
              </a:rPr>
              <a:t>= full number</a:t>
            </a:r>
            <a:endParaRPr sz="1800">
              <a:solidFill>
                <a:schemeClr val="dk1"/>
              </a:solidFill>
              <a:latin typeface="Roboto"/>
              <a:ea typeface="Roboto"/>
              <a:cs typeface="Roboto"/>
              <a:sym typeface="Roboto"/>
            </a:endParaRPr>
          </a:p>
        </p:txBody>
      </p:sp>
      <p:sp>
        <p:nvSpPr>
          <p:cNvPr id="126" name="Google Shape;126;p20"/>
          <p:cNvSpPr txBox="1"/>
          <p:nvPr/>
        </p:nvSpPr>
        <p:spPr>
          <a:xfrm>
            <a:off x="936000" y="3655425"/>
            <a:ext cx="5407500" cy="738900"/>
          </a:xfrm>
          <a:prstGeom prst="rect">
            <a:avLst/>
          </a:prstGeom>
          <a:noFill/>
          <a:ln>
            <a:noFill/>
          </a:ln>
        </p:spPr>
        <p:txBody>
          <a:bodyPr spcFirstLastPara="1" wrap="square" lIns="180000" tIns="91425" rIns="91425" bIns="91425" anchor="t" anchorCtr="0">
            <a:spAutoFit/>
          </a:bodyPr>
          <a:lstStyle/>
          <a:p>
            <a:pPr marL="457200" lvl="0" indent="-342900" algn="l" rtl="0">
              <a:spcBef>
                <a:spcPts val="0"/>
              </a:spcBef>
              <a:spcAft>
                <a:spcPts val="0"/>
              </a:spcAft>
              <a:buClr>
                <a:schemeClr val="dk1"/>
              </a:buClr>
              <a:buSzPts val="1800"/>
              <a:buFont typeface="Roboto"/>
              <a:buChar char="●"/>
            </a:pPr>
            <a:r>
              <a:rPr lang="en-GB" sz="1800">
                <a:solidFill>
                  <a:schemeClr val="dk1"/>
                </a:solidFill>
                <a:latin typeface="Roboto"/>
                <a:ea typeface="Roboto"/>
                <a:cs typeface="Roboto"/>
                <a:sym typeface="Roboto"/>
              </a:rPr>
              <a:t>concrete range varies between languages</a:t>
            </a:r>
            <a:endParaRPr sz="1800">
              <a:solidFill>
                <a:schemeClr val="dk1"/>
              </a:solidFill>
              <a:latin typeface="Roboto Mono"/>
              <a:ea typeface="Roboto Mono"/>
              <a:cs typeface="Roboto Mono"/>
              <a:sym typeface="Roboto Mono"/>
            </a:endParaRPr>
          </a:p>
          <a:p>
            <a:pPr marL="457200" lvl="0" indent="-342900" algn="l" rtl="0">
              <a:spcBef>
                <a:spcPts val="0"/>
              </a:spcBef>
              <a:spcAft>
                <a:spcPts val="0"/>
              </a:spcAft>
              <a:buClr>
                <a:schemeClr val="dk1"/>
              </a:buClr>
              <a:buSzPts val="1800"/>
              <a:buFont typeface="Roboto"/>
              <a:buChar char="●"/>
            </a:pPr>
            <a:r>
              <a:rPr lang="en-GB" sz="1800">
                <a:solidFill>
                  <a:schemeClr val="dk1"/>
                </a:solidFill>
                <a:latin typeface="Roboto"/>
                <a:ea typeface="Roboto"/>
                <a:cs typeface="Roboto"/>
                <a:sym typeface="Roboto"/>
              </a:rPr>
              <a:t>e.g. </a:t>
            </a:r>
            <a:r>
              <a:rPr lang="en-GB" sz="1800">
                <a:solidFill>
                  <a:schemeClr val="dk1"/>
                </a:solidFill>
                <a:latin typeface="Roboto Mono"/>
                <a:ea typeface="Roboto Mono"/>
                <a:cs typeface="Roboto Mono"/>
                <a:sym typeface="Roboto Mono"/>
              </a:rPr>
              <a:t>0</a:t>
            </a:r>
            <a:r>
              <a:rPr lang="en-GB" sz="1800">
                <a:solidFill>
                  <a:schemeClr val="dk1"/>
                </a:solidFill>
                <a:latin typeface="Roboto"/>
                <a:ea typeface="Roboto"/>
                <a:cs typeface="Roboto"/>
                <a:sym typeface="Roboto"/>
              </a:rPr>
              <a:t>, </a:t>
            </a:r>
            <a:r>
              <a:rPr lang="en-GB" sz="1800">
                <a:solidFill>
                  <a:schemeClr val="dk1"/>
                </a:solidFill>
                <a:latin typeface="Roboto Mono"/>
                <a:ea typeface="Roboto Mono"/>
                <a:cs typeface="Roboto Mono"/>
                <a:sym typeface="Roboto Mono"/>
              </a:rPr>
              <a:t>20</a:t>
            </a:r>
            <a:r>
              <a:rPr lang="en-GB" sz="1800">
                <a:solidFill>
                  <a:schemeClr val="dk1"/>
                </a:solidFill>
                <a:latin typeface="Roboto"/>
                <a:ea typeface="Roboto"/>
                <a:cs typeface="Roboto"/>
                <a:sym typeface="Roboto"/>
              </a:rPr>
              <a:t>, </a:t>
            </a:r>
            <a:r>
              <a:rPr lang="en-GB" sz="1800">
                <a:solidFill>
                  <a:schemeClr val="dk1"/>
                </a:solidFill>
                <a:latin typeface="Roboto Mono"/>
                <a:ea typeface="Roboto Mono"/>
                <a:cs typeface="Roboto Mono"/>
                <a:sym typeface="Roboto Mono"/>
              </a:rPr>
              <a:t>10000</a:t>
            </a:r>
            <a:r>
              <a:rPr lang="en-GB" sz="1800">
                <a:solidFill>
                  <a:schemeClr val="dk1"/>
                </a:solidFill>
                <a:latin typeface="Roboto"/>
                <a:ea typeface="Roboto"/>
                <a:cs typeface="Roboto"/>
                <a:sym typeface="Roboto"/>
              </a:rPr>
              <a:t>, </a:t>
            </a:r>
            <a:r>
              <a:rPr lang="en-GB" sz="1800">
                <a:solidFill>
                  <a:schemeClr val="dk1"/>
                </a:solidFill>
                <a:latin typeface="Roboto Mono"/>
                <a:ea typeface="Roboto Mono"/>
                <a:cs typeface="Roboto Mono"/>
                <a:sym typeface="Roboto Mono"/>
              </a:rPr>
              <a:t>-5</a:t>
            </a:r>
            <a:endParaRPr sz="1800">
              <a:solidFill>
                <a:schemeClr val="dk1"/>
              </a:solidFill>
              <a:latin typeface="Roboto Mono"/>
              <a:ea typeface="Roboto Mono"/>
              <a:cs typeface="Roboto Mono"/>
              <a:sym typeface="Roboto Mono"/>
            </a:endParaRPr>
          </a:p>
        </p:txBody>
      </p:sp>
      <p:pic>
        <p:nvPicPr>
          <p:cNvPr id="127" name="Google Shape;127;p20" title="abc3.png"/>
          <p:cNvPicPr preferRelativeResize="0"/>
          <p:nvPr/>
        </p:nvPicPr>
        <p:blipFill>
          <a:blip r:embed="rId3">
            <a:alphaModFix/>
          </a:blip>
          <a:stretch>
            <a:fillRect/>
          </a:stretch>
        </p:blipFill>
        <p:spPr>
          <a:xfrm>
            <a:off x="396000" y="1766900"/>
            <a:ext cx="540001" cy="540001"/>
          </a:xfrm>
          <a:prstGeom prst="rect">
            <a:avLst/>
          </a:prstGeom>
          <a:noFill/>
          <a:ln>
            <a:noFill/>
          </a:ln>
        </p:spPr>
      </p:pic>
      <p:pic>
        <p:nvPicPr>
          <p:cNvPr id="128" name="Google Shape;128;p20" title="int3.png"/>
          <p:cNvPicPr preferRelativeResize="0"/>
          <p:nvPr/>
        </p:nvPicPr>
        <p:blipFill>
          <a:blip r:embed="rId4">
            <a:alphaModFix/>
          </a:blip>
          <a:stretch>
            <a:fillRect/>
          </a:stretch>
        </p:blipFill>
        <p:spPr>
          <a:xfrm>
            <a:off x="396000" y="3200775"/>
            <a:ext cx="540001" cy="540001"/>
          </a:xfrm>
          <a:prstGeom prst="rect">
            <a:avLst/>
          </a:prstGeom>
          <a:noFill/>
          <a:ln>
            <a:noFill/>
          </a:ln>
        </p:spPr>
      </p:pic>
      <p:grpSp>
        <p:nvGrpSpPr>
          <p:cNvPr id="129" name="Google Shape;129;p20"/>
          <p:cNvGrpSpPr/>
          <p:nvPr/>
        </p:nvGrpSpPr>
        <p:grpSpPr>
          <a:xfrm>
            <a:off x="6320275" y="3491175"/>
            <a:ext cx="2776200" cy="922200"/>
            <a:chOff x="6320275" y="3491175"/>
            <a:chExt cx="2776200" cy="922200"/>
          </a:xfrm>
        </p:grpSpPr>
        <p:sp>
          <p:nvSpPr>
            <p:cNvPr id="130" name="Google Shape;130;p20"/>
            <p:cNvSpPr txBox="1"/>
            <p:nvPr/>
          </p:nvSpPr>
          <p:spPr>
            <a:xfrm>
              <a:off x="6356275" y="3491175"/>
              <a:ext cx="2740200" cy="922200"/>
            </a:xfrm>
            <a:prstGeom prst="rect">
              <a:avLst/>
            </a:prstGeom>
            <a:noFill/>
            <a:ln>
              <a:noFill/>
            </a:ln>
          </p:spPr>
          <p:txBody>
            <a:bodyPr spcFirstLastPara="1" wrap="square" lIns="540000" tIns="90000" rIns="91425" bIns="91425" anchor="t" anchorCtr="0">
              <a:spAutoFit/>
            </a:bodyPr>
            <a:lstStyle/>
            <a:p>
              <a:pPr marL="0" lvl="0" indent="0" algn="l" rtl="0">
                <a:spcBef>
                  <a:spcPts val="0"/>
                </a:spcBef>
                <a:spcAft>
                  <a:spcPts val="0"/>
                </a:spcAft>
                <a:buNone/>
              </a:pPr>
              <a:r>
                <a:rPr lang="en-GB" sz="1200">
                  <a:solidFill>
                    <a:schemeClr val="dk2"/>
                  </a:solidFill>
                  <a:latin typeface="Roboto Mono"/>
                  <a:ea typeface="Roboto Mono"/>
                  <a:cs typeface="Roboto Mono"/>
                  <a:sym typeface="Roboto Mono"/>
                </a:rPr>
                <a:t>long</a:t>
              </a:r>
              <a:r>
                <a:rPr lang="en-GB" sz="1200">
                  <a:solidFill>
                    <a:schemeClr val="dk2"/>
                  </a:solidFill>
                  <a:latin typeface="Roboto"/>
                  <a:ea typeface="Roboto"/>
                  <a:cs typeface="Roboto"/>
                  <a:sym typeface="Roboto"/>
                </a:rPr>
                <a:t> and </a:t>
              </a:r>
              <a:r>
                <a:rPr lang="en-GB" sz="1200">
                  <a:solidFill>
                    <a:schemeClr val="dk2"/>
                  </a:solidFill>
                  <a:latin typeface="Roboto Mono"/>
                  <a:ea typeface="Roboto Mono"/>
                  <a:cs typeface="Roboto Mono"/>
                  <a:sym typeface="Roboto Mono"/>
                </a:rPr>
                <a:t>short</a:t>
              </a:r>
              <a:r>
                <a:rPr lang="en-GB" sz="1200">
                  <a:solidFill>
                    <a:schemeClr val="dk2"/>
                  </a:solidFill>
                  <a:latin typeface="Roboto"/>
                  <a:ea typeface="Roboto"/>
                  <a:cs typeface="Roboto"/>
                  <a:sym typeface="Roboto"/>
                </a:rPr>
                <a:t> are also used, defining integer larger or smaller integer ranges to save space</a:t>
              </a:r>
              <a:endParaRPr sz="1200">
                <a:solidFill>
                  <a:schemeClr val="dk2"/>
                </a:solidFill>
                <a:latin typeface="Roboto"/>
                <a:ea typeface="Roboto"/>
                <a:cs typeface="Roboto"/>
                <a:sym typeface="Roboto"/>
              </a:endParaRPr>
            </a:p>
          </p:txBody>
        </p:sp>
        <p:pic>
          <p:nvPicPr>
            <p:cNvPr id="131" name="Google Shape;131;p20" title="info.png"/>
            <p:cNvPicPr preferRelativeResize="0"/>
            <p:nvPr/>
          </p:nvPicPr>
          <p:blipFill>
            <a:blip r:embed="rId5">
              <a:alphaModFix/>
            </a:blip>
            <a:stretch>
              <a:fillRect/>
            </a:stretch>
          </p:blipFill>
          <p:spPr>
            <a:xfrm>
              <a:off x="6479263" y="3674475"/>
              <a:ext cx="270001" cy="270001"/>
            </a:xfrm>
            <a:prstGeom prst="rect">
              <a:avLst/>
            </a:prstGeom>
            <a:noFill/>
            <a:ln>
              <a:noFill/>
            </a:ln>
          </p:spPr>
        </p:pic>
        <p:sp>
          <p:nvSpPr>
            <p:cNvPr id="132" name="Google Shape;132;p20"/>
            <p:cNvSpPr/>
            <p:nvPr/>
          </p:nvSpPr>
          <p:spPr>
            <a:xfrm flipH="1">
              <a:off x="6320275" y="3491175"/>
              <a:ext cx="36000" cy="922200"/>
            </a:xfrm>
            <a:prstGeom prst="rect">
              <a:avLst/>
            </a:prstGeom>
            <a:solidFill>
              <a:srgbClr val="666666"/>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grpSp>
      <p:grpSp>
        <p:nvGrpSpPr>
          <p:cNvPr id="133" name="Google Shape;133;p20"/>
          <p:cNvGrpSpPr/>
          <p:nvPr/>
        </p:nvGrpSpPr>
        <p:grpSpPr>
          <a:xfrm>
            <a:off x="6325525" y="485575"/>
            <a:ext cx="2818425" cy="922200"/>
            <a:chOff x="6137275" y="1556300"/>
            <a:chExt cx="2818425" cy="922200"/>
          </a:xfrm>
        </p:grpSpPr>
        <p:sp>
          <p:nvSpPr>
            <p:cNvPr id="134" name="Google Shape;134;p20"/>
            <p:cNvSpPr txBox="1"/>
            <p:nvPr/>
          </p:nvSpPr>
          <p:spPr>
            <a:xfrm>
              <a:off x="6184900" y="1556300"/>
              <a:ext cx="2770800" cy="922200"/>
            </a:xfrm>
            <a:prstGeom prst="rect">
              <a:avLst/>
            </a:prstGeom>
            <a:noFill/>
            <a:ln>
              <a:noFill/>
            </a:ln>
          </p:spPr>
          <p:txBody>
            <a:bodyPr spcFirstLastPara="1" wrap="square" lIns="540000" tIns="90000" rIns="91425" bIns="91425" anchor="t" anchorCtr="0">
              <a:spAutoFit/>
            </a:bodyPr>
            <a:lstStyle/>
            <a:p>
              <a:pPr marL="0" lvl="0" indent="0" algn="l" rtl="0">
                <a:spcBef>
                  <a:spcPts val="0"/>
                </a:spcBef>
                <a:spcAft>
                  <a:spcPts val="0"/>
                </a:spcAft>
                <a:buNone/>
              </a:pPr>
              <a:r>
                <a:rPr lang="en-GB" sz="1200">
                  <a:solidFill>
                    <a:schemeClr val="dk2"/>
                  </a:solidFill>
                  <a:latin typeface="Roboto"/>
                  <a:ea typeface="Roboto"/>
                  <a:cs typeface="Roboto"/>
                  <a:sym typeface="Roboto"/>
                </a:rPr>
                <a:t>Definitions of data structures vary between languages! These are generic definitions. Always check the documentation!</a:t>
              </a:r>
              <a:endParaRPr sz="1200">
                <a:solidFill>
                  <a:schemeClr val="dk2"/>
                </a:solidFill>
                <a:latin typeface="Roboto"/>
                <a:ea typeface="Roboto"/>
                <a:cs typeface="Roboto"/>
                <a:sym typeface="Roboto"/>
              </a:endParaRPr>
            </a:p>
          </p:txBody>
        </p:sp>
        <p:pic>
          <p:nvPicPr>
            <p:cNvPr id="135" name="Google Shape;135;p20" title="caution.png"/>
            <p:cNvPicPr preferRelativeResize="0"/>
            <p:nvPr/>
          </p:nvPicPr>
          <p:blipFill>
            <a:blip r:embed="rId6">
              <a:alphaModFix/>
            </a:blip>
            <a:stretch>
              <a:fillRect/>
            </a:stretch>
          </p:blipFill>
          <p:spPr>
            <a:xfrm>
              <a:off x="6251575" y="1740350"/>
              <a:ext cx="270001" cy="270001"/>
            </a:xfrm>
            <a:prstGeom prst="rect">
              <a:avLst/>
            </a:prstGeom>
            <a:noFill/>
            <a:ln>
              <a:noFill/>
            </a:ln>
          </p:spPr>
        </p:pic>
        <p:cxnSp>
          <p:nvCxnSpPr>
            <p:cNvPr id="136" name="Google Shape;136;p20"/>
            <p:cNvCxnSpPr/>
            <p:nvPr/>
          </p:nvCxnSpPr>
          <p:spPr>
            <a:xfrm>
              <a:off x="6137275" y="1587500"/>
              <a:ext cx="9600" cy="858900"/>
            </a:xfrm>
            <a:prstGeom prst="straightConnector1">
              <a:avLst/>
            </a:prstGeom>
            <a:noFill/>
            <a:ln w="38100" cap="flat" cmpd="sng">
              <a:solidFill>
                <a:schemeClr val="accent1"/>
              </a:solidFill>
              <a:prstDash val="solid"/>
              <a:round/>
              <a:headEnd type="none" w="med" len="med"/>
              <a:tailEnd type="none" w="med" len="med"/>
            </a:ln>
          </p:spPr>
        </p:cxnSp>
      </p:grpSp>
      <p:grpSp>
        <p:nvGrpSpPr>
          <p:cNvPr id="137" name="Google Shape;137;p20"/>
          <p:cNvGrpSpPr/>
          <p:nvPr/>
        </p:nvGrpSpPr>
        <p:grpSpPr>
          <a:xfrm>
            <a:off x="6320275" y="1766900"/>
            <a:ext cx="2776200" cy="737400"/>
            <a:chOff x="6320275" y="3491175"/>
            <a:chExt cx="2776200" cy="737400"/>
          </a:xfrm>
        </p:grpSpPr>
        <p:sp>
          <p:nvSpPr>
            <p:cNvPr id="138" name="Google Shape;138;p20"/>
            <p:cNvSpPr txBox="1"/>
            <p:nvPr/>
          </p:nvSpPr>
          <p:spPr>
            <a:xfrm>
              <a:off x="6356275" y="3491175"/>
              <a:ext cx="2740200" cy="737400"/>
            </a:xfrm>
            <a:prstGeom prst="rect">
              <a:avLst/>
            </a:prstGeom>
            <a:noFill/>
            <a:ln>
              <a:noFill/>
            </a:ln>
          </p:spPr>
          <p:txBody>
            <a:bodyPr spcFirstLastPara="1" wrap="square" lIns="540000" tIns="90000" rIns="91425" bIns="91425" anchor="t" anchorCtr="0">
              <a:spAutoFit/>
            </a:bodyPr>
            <a:lstStyle/>
            <a:p>
              <a:pPr marL="0" lvl="0" indent="0" algn="l" rtl="0">
                <a:spcBef>
                  <a:spcPts val="0"/>
                </a:spcBef>
                <a:spcAft>
                  <a:spcPts val="0"/>
                </a:spcAft>
                <a:buNone/>
              </a:pPr>
              <a:r>
                <a:rPr lang="en-GB" sz="1200">
                  <a:solidFill>
                    <a:schemeClr val="dk2"/>
                  </a:solidFill>
                  <a:latin typeface="Roboto"/>
                  <a:ea typeface="Roboto"/>
                  <a:cs typeface="Roboto"/>
                  <a:sym typeface="Roboto"/>
                </a:rPr>
                <a:t>Some languages have a </a:t>
              </a:r>
              <a:r>
                <a:rPr lang="en-GB" sz="1200">
                  <a:solidFill>
                    <a:schemeClr val="dk2"/>
                  </a:solidFill>
                  <a:latin typeface="Roboto Mono"/>
                  <a:ea typeface="Roboto Mono"/>
                  <a:cs typeface="Roboto Mono"/>
                  <a:sym typeface="Roboto Mono"/>
                </a:rPr>
                <a:t>char </a:t>
              </a:r>
              <a:r>
                <a:rPr lang="en-GB" sz="1200">
                  <a:solidFill>
                    <a:schemeClr val="dk2"/>
                  </a:solidFill>
                  <a:latin typeface="Roboto"/>
                  <a:ea typeface="Roboto"/>
                  <a:cs typeface="Roboto"/>
                  <a:sym typeface="Roboto"/>
                </a:rPr>
                <a:t>data type, which is a single character.</a:t>
              </a:r>
              <a:endParaRPr sz="1200">
                <a:solidFill>
                  <a:schemeClr val="dk2"/>
                </a:solidFill>
                <a:latin typeface="Roboto"/>
                <a:ea typeface="Roboto"/>
                <a:cs typeface="Roboto"/>
                <a:sym typeface="Roboto"/>
              </a:endParaRPr>
            </a:p>
          </p:txBody>
        </p:sp>
        <p:pic>
          <p:nvPicPr>
            <p:cNvPr id="139" name="Google Shape;139;p20" title="info.png"/>
            <p:cNvPicPr preferRelativeResize="0"/>
            <p:nvPr/>
          </p:nvPicPr>
          <p:blipFill>
            <a:blip r:embed="rId5">
              <a:alphaModFix/>
            </a:blip>
            <a:stretch>
              <a:fillRect/>
            </a:stretch>
          </p:blipFill>
          <p:spPr>
            <a:xfrm>
              <a:off x="6479263" y="3674475"/>
              <a:ext cx="270001" cy="270001"/>
            </a:xfrm>
            <a:prstGeom prst="rect">
              <a:avLst/>
            </a:prstGeom>
            <a:noFill/>
            <a:ln>
              <a:noFill/>
            </a:ln>
          </p:spPr>
        </p:pic>
        <p:sp>
          <p:nvSpPr>
            <p:cNvPr id="140" name="Google Shape;140;p20"/>
            <p:cNvSpPr/>
            <p:nvPr/>
          </p:nvSpPr>
          <p:spPr>
            <a:xfrm flipH="1">
              <a:off x="6320275" y="3491175"/>
              <a:ext cx="36000" cy="678000"/>
            </a:xfrm>
            <a:prstGeom prst="rect">
              <a:avLst/>
            </a:prstGeom>
            <a:solidFill>
              <a:srgbClr val="666666"/>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1"/>
          <p:cNvSpPr txBox="1">
            <a:spLocks noGrp="1"/>
          </p:cNvSpPr>
          <p:nvPr>
            <p:ph type="title"/>
          </p:nvPr>
        </p:nvSpPr>
        <p:spPr>
          <a:xfrm>
            <a:off x="0" y="703675"/>
            <a:ext cx="5670000" cy="486000"/>
          </a:xfrm>
          <a:prstGeom prst="rect">
            <a:avLst/>
          </a:prstGeom>
        </p:spPr>
        <p:txBody>
          <a:bodyPr spcFirstLastPara="1" wrap="square" lIns="396000" tIns="91425" rIns="91425" bIns="91425" anchor="ctr" anchorCtr="0">
            <a:normAutofit fontScale="90000"/>
          </a:bodyPr>
          <a:lstStyle/>
          <a:p>
            <a:pPr marL="0" lvl="0" indent="0" algn="l" rtl="0">
              <a:spcBef>
                <a:spcPts val="0"/>
              </a:spcBef>
              <a:spcAft>
                <a:spcPts val="0"/>
              </a:spcAft>
              <a:buNone/>
            </a:pPr>
            <a:r>
              <a:rPr lang="en-GB"/>
              <a:t>COMMON DATA TYPES</a:t>
            </a:r>
            <a:endParaRPr/>
          </a:p>
        </p:txBody>
      </p:sp>
      <p:sp>
        <p:nvSpPr>
          <p:cNvPr id="146" name="Google Shape;146;p21"/>
          <p:cNvSpPr txBox="1"/>
          <p:nvPr/>
        </p:nvSpPr>
        <p:spPr>
          <a:xfrm>
            <a:off x="936000" y="1766900"/>
            <a:ext cx="4734000" cy="369300"/>
          </a:xfrm>
          <a:prstGeom prst="rect">
            <a:avLst/>
          </a:prstGeom>
          <a:noFill/>
          <a:ln>
            <a:noFill/>
          </a:ln>
        </p:spPr>
        <p:txBody>
          <a:bodyPr spcFirstLastPara="1" wrap="square" lIns="180000" tIns="91425" rIns="91425" bIns="0" anchor="t" anchorCtr="0">
            <a:spAutoFit/>
          </a:bodyPr>
          <a:lstStyle/>
          <a:p>
            <a:pPr marL="0" lvl="0" indent="0" algn="l" rtl="0">
              <a:spcBef>
                <a:spcPts val="0"/>
              </a:spcBef>
              <a:spcAft>
                <a:spcPts val="0"/>
              </a:spcAft>
              <a:buNone/>
            </a:pPr>
            <a:r>
              <a:rPr lang="en-GB" sz="1800" b="1">
                <a:solidFill>
                  <a:schemeClr val="dk1"/>
                </a:solidFill>
                <a:latin typeface="Roboto Mono"/>
                <a:ea typeface="Roboto Mono"/>
                <a:cs typeface="Roboto Mono"/>
                <a:sym typeface="Roboto Mono"/>
              </a:rPr>
              <a:t>float</a:t>
            </a:r>
            <a:r>
              <a:rPr lang="en-GB" sz="1800" b="1">
                <a:solidFill>
                  <a:schemeClr val="dk1"/>
                </a:solidFill>
                <a:latin typeface="Roboto"/>
                <a:ea typeface="Roboto"/>
                <a:cs typeface="Roboto"/>
                <a:sym typeface="Roboto"/>
              </a:rPr>
              <a:t> </a:t>
            </a:r>
            <a:r>
              <a:rPr lang="en-GB" sz="1800">
                <a:solidFill>
                  <a:schemeClr val="dk1"/>
                </a:solidFill>
                <a:latin typeface="Roboto"/>
                <a:ea typeface="Roboto"/>
                <a:cs typeface="Roboto"/>
                <a:sym typeface="Roboto"/>
              </a:rPr>
              <a:t>= number with decimal points</a:t>
            </a:r>
            <a:endParaRPr sz="1800">
              <a:solidFill>
                <a:schemeClr val="dk1"/>
              </a:solidFill>
              <a:latin typeface="Roboto"/>
              <a:ea typeface="Roboto"/>
              <a:cs typeface="Roboto"/>
              <a:sym typeface="Roboto"/>
            </a:endParaRPr>
          </a:p>
        </p:txBody>
      </p:sp>
      <p:sp>
        <p:nvSpPr>
          <p:cNvPr id="147" name="Google Shape;147;p21"/>
          <p:cNvSpPr txBox="1"/>
          <p:nvPr/>
        </p:nvSpPr>
        <p:spPr>
          <a:xfrm>
            <a:off x="936000" y="2136200"/>
            <a:ext cx="6963300" cy="1015800"/>
          </a:xfrm>
          <a:prstGeom prst="rect">
            <a:avLst/>
          </a:prstGeom>
          <a:noFill/>
          <a:ln>
            <a:noFill/>
          </a:ln>
        </p:spPr>
        <p:txBody>
          <a:bodyPr spcFirstLastPara="1" wrap="square" lIns="180000" tIns="91425" rIns="91425" bIns="91425" anchor="t" anchorCtr="0">
            <a:spAutoFit/>
          </a:bodyPr>
          <a:lstStyle/>
          <a:p>
            <a:pPr marL="457200" lvl="0" indent="-342900" algn="l" rtl="0">
              <a:spcBef>
                <a:spcPts val="0"/>
              </a:spcBef>
              <a:spcAft>
                <a:spcPts val="0"/>
              </a:spcAft>
              <a:buClr>
                <a:schemeClr val="dk1"/>
              </a:buClr>
              <a:buSzPts val="1800"/>
              <a:buFont typeface="Roboto"/>
              <a:buChar char="●"/>
            </a:pPr>
            <a:r>
              <a:rPr lang="en-GB" sz="1800">
                <a:solidFill>
                  <a:schemeClr val="dk1"/>
                </a:solidFill>
                <a:latin typeface="Roboto"/>
                <a:ea typeface="Roboto"/>
                <a:cs typeface="Roboto"/>
                <a:sym typeface="Roboto"/>
              </a:rPr>
              <a:t>less precise (approx. 7 decimal digits)</a:t>
            </a:r>
            <a:endParaRPr sz="1800">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Char char="●"/>
            </a:pPr>
            <a:r>
              <a:rPr lang="en-GB" sz="1800">
                <a:solidFill>
                  <a:schemeClr val="dk1"/>
                </a:solidFill>
                <a:latin typeface="Roboto"/>
                <a:ea typeface="Roboto"/>
                <a:cs typeface="Roboto"/>
                <a:sym typeface="Roboto"/>
              </a:rPr>
              <a:t>smaller range</a:t>
            </a:r>
            <a:endParaRPr sz="1800">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Char char="●"/>
            </a:pPr>
            <a:r>
              <a:rPr lang="en-GB" sz="1800">
                <a:solidFill>
                  <a:schemeClr val="dk1"/>
                </a:solidFill>
                <a:latin typeface="Roboto"/>
                <a:ea typeface="Roboto"/>
                <a:cs typeface="Roboto"/>
                <a:sym typeface="Roboto"/>
              </a:rPr>
              <a:t>uses less space (32 bits)</a:t>
            </a:r>
            <a:endParaRPr sz="1800">
              <a:solidFill>
                <a:schemeClr val="dk1"/>
              </a:solidFill>
              <a:latin typeface="Roboto Mono"/>
              <a:ea typeface="Roboto Mono"/>
              <a:cs typeface="Roboto Mono"/>
              <a:sym typeface="Roboto Mono"/>
            </a:endParaRPr>
          </a:p>
        </p:txBody>
      </p:sp>
      <p:sp>
        <p:nvSpPr>
          <p:cNvPr id="148" name="Google Shape;148;p21"/>
          <p:cNvSpPr txBox="1"/>
          <p:nvPr/>
        </p:nvSpPr>
        <p:spPr>
          <a:xfrm>
            <a:off x="936000" y="3286125"/>
            <a:ext cx="4734000" cy="646500"/>
          </a:xfrm>
          <a:prstGeom prst="rect">
            <a:avLst/>
          </a:prstGeom>
          <a:noFill/>
          <a:ln>
            <a:noFill/>
          </a:ln>
        </p:spPr>
        <p:txBody>
          <a:bodyPr spcFirstLastPara="1" wrap="square" lIns="180000" tIns="91425" rIns="91425" bIns="0" anchor="t" anchorCtr="0">
            <a:spAutoFit/>
          </a:bodyPr>
          <a:lstStyle/>
          <a:p>
            <a:pPr marL="0" lvl="0" indent="0" algn="l" rtl="0">
              <a:spcBef>
                <a:spcPts val="0"/>
              </a:spcBef>
              <a:spcAft>
                <a:spcPts val="0"/>
              </a:spcAft>
              <a:buNone/>
            </a:pPr>
            <a:r>
              <a:rPr lang="en-GB" sz="1800" b="1">
                <a:solidFill>
                  <a:schemeClr val="dk1"/>
                </a:solidFill>
                <a:latin typeface="Roboto Mono"/>
                <a:ea typeface="Roboto Mono"/>
                <a:cs typeface="Roboto Mono"/>
                <a:sym typeface="Roboto Mono"/>
              </a:rPr>
              <a:t>double</a:t>
            </a:r>
            <a:r>
              <a:rPr lang="en-GB" sz="1800" b="1">
                <a:solidFill>
                  <a:schemeClr val="dk1"/>
                </a:solidFill>
                <a:latin typeface="Roboto"/>
                <a:ea typeface="Roboto"/>
                <a:cs typeface="Roboto"/>
                <a:sym typeface="Roboto"/>
              </a:rPr>
              <a:t> </a:t>
            </a:r>
            <a:r>
              <a:rPr lang="en-GB" sz="1800">
                <a:solidFill>
                  <a:schemeClr val="dk1"/>
                </a:solidFill>
                <a:latin typeface="Roboto"/>
                <a:ea typeface="Roboto"/>
                <a:cs typeface="Roboto"/>
                <a:sym typeface="Roboto"/>
              </a:rPr>
              <a:t>= number with decimal points</a:t>
            </a:r>
            <a:endParaRPr sz="1800">
              <a:solidFill>
                <a:schemeClr val="dk1"/>
              </a:solidFill>
              <a:latin typeface="Roboto"/>
              <a:ea typeface="Roboto"/>
              <a:cs typeface="Roboto"/>
              <a:sym typeface="Roboto"/>
            </a:endParaRPr>
          </a:p>
          <a:p>
            <a:pPr marL="0" lvl="0" indent="0" algn="l" rtl="0">
              <a:spcBef>
                <a:spcPts val="0"/>
              </a:spcBef>
              <a:spcAft>
                <a:spcPts val="0"/>
              </a:spcAft>
              <a:buNone/>
            </a:pPr>
            <a:endParaRPr sz="1800">
              <a:solidFill>
                <a:schemeClr val="dk1"/>
              </a:solidFill>
              <a:latin typeface="Roboto"/>
              <a:ea typeface="Roboto"/>
              <a:cs typeface="Roboto"/>
              <a:sym typeface="Roboto"/>
            </a:endParaRPr>
          </a:p>
        </p:txBody>
      </p:sp>
      <p:sp>
        <p:nvSpPr>
          <p:cNvPr id="149" name="Google Shape;149;p21"/>
          <p:cNvSpPr txBox="1"/>
          <p:nvPr/>
        </p:nvSpPr>
        <p:spPr>
          <a:xfrm>
            <a:off x="936000" y="3655425"/>
            <a:ext cx="7649100" cy="1015800"/>
          </a:xfrm>
          <a:prstGeom prst="rect">
            <a:avLst/>
          </a:prstGeom>
          <a:noFill/>
          <a:ln>
            <a:noFill/>
          </a:ln>
        </p:spPr>
        <p:txBody>
          <a:bodyPr spcFirstLastPara="1" wrap="square" lIns="180000" tIns="91425" rIns="91425" bIns="91425" anchor="t" anchorCtr="0">
            <a:spAutoFit/>
          </a:bodyPr>
          <a:lstStyle/>
          <a:p>
            <a:pPr marL="457200" lvl="0" indent="-342900" algn="l" rtl="0">
              <a:spcBef>
                <a:spcPts val="0"/>
              </a:spcBef>
              <a:spcAft>
                <a:spcPts val="0"/>
              </a:spcAft>
              <a:buClr>
                <a:schemeClr val="dk1"/>
              </a:buClr>
              <a:buSzPts val="1800"/>
              <a:buFont typeface="Roboto"/>
              <a:buChar char="●"/>
            </a:pPr>
            <a:r>
              <a:rPr lang="en-GB" sz="1800">
                <a:solidFill>
                  <a:schemeClr val="dk1"/>
                </a:solidFill>
                <a:latin typeface="Roboto"/>
                <a:ea typeface="Roboto"/>
                <a:cs typeface="Roboto"/>
                <a:sym typeface="Roboto"/>
              </a:rPr>
              <a:t>more precise (approx. 15 decimal digits)</a:t>
            </a:r>
            <a:endParaRPr sz="1800">
              <a:solidFill>
                <a:schemeClr val="dk1"/>
              </a:solidFill>
              <a:latin typeface="Roboto Mono"/>
              <a:ea typeface="Roboto Mono"/>
              <a:cs typeface="Roboto Mono"/>
              <a:sym typeface="Roboto Mono"/>
            </a:endParaRPr>
          </a:p>
          <a:p>
            <a:pPr marL="457200" lvl="0" indent="-342900" algn="l" rtl="0">
              <a:spcBef>
                <a:spcPts val="0"/>
              </a:spcBef>
              <a:spcAft>
                <a:spcPts val="0"/>
              </a:spcAft>
              <a:buClr>
                <a:schemeClr val="dk1"/>
              </a:buClr>
              <a:buSzPts val="1800"/>
              <a:buFont typeface="Roboto"/>
              <a:buChar char="●"/>
            </a:pPr>
            <a:r>
              <a:rPr lang="en-GB" sz="1800">
                <a:solidFill>
                  <a:schemeClr val="dk1"/>
                </a:solidFill>
                <a:latin typeface="Roboto"/>
                <a:ea typeface="Roboto"/>
                <a:cs typeface="Roboto"/>
                <a:sym typeface="Roboto"/>
              </a:rPr>
              <a:t>larger range</a:t>
            </a:r>
            <a:endParaRPr sz="1800">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Char char="●"/>
            </a:pPr>
            <a:r>
              <a:rPr lang="en-GB" sz="1800">
                <a:solidFill>
                  <a:schemeClr val="dk1"/>
                </a:solidFill>
                <a:latin typeface="Roboto"/>
                <a:ea typeface="Roboto"/>
                <a:cs typeface="Roboto"/>
                <a:sym typeface="Roboto"/>
              </a:rPr>
              <a:t>uses more space (64 bits)</a:t>
            </a:r>
            <a:endParaRPr sz="1800">
              <a:solidFill>
                <a:schemeClr val="dk1"/>
              </a:solidFill>
              <a:latin typeface="Roboto"/>
              <a:ea typeface="Roboto"/>
              <a:cs typeface="Roboto"/>
              <a:sym typeface="Roboto"/>
            </a:endParaRPr>
          </a:p>
        </p:txBody>
      </p:sp>
      <p:pic>
        <p:nvPicPr>
          <p:cNvPr id="150" name="Google Shape;150;p21" title="float.png"/>
          <p:cNvPicPr preferRelativeResize="0"/>
          <p:nvPr/>
        </p:nvPicPr>
        <p:blipFill>
          <a:blip r:embed="rId3">
            <a:alphaModFix/>
          </a:blip>
          <a:stretch>
            <a:fillRect/>
          </a:stretch>
        </p:blipFill>
        <p:spPr>
          <a:xfrm>
            <a:off x="396000" y="1766900"/>
            <a:ext cx="540001" cy="540001"/>
          </a:xfrm>
          <a:prstGeom prst="rect">
            <a:avLst/>
          </a:prstGeom>
          <a:noFill/>
          <a:ln>
            <a:noFill/>
          </a:ln>
        </p:spPr>
      </p:pic>
      <p:pic>
        <p:nvPicPr>
          <p:cNvPr id="151" name="Google Shape;151;p21" title="float.png"/>
          <p:cNvPicPr preferRelativeResize="0"/>
          <p:nvPr/>
        </p:nvPicPr>
        <p:blipFill>
          <a:blip r:embed="rId3">
            <a:alphaModFix/>
          </a:blip>
          <a:stretch>
            <a:fillRect/>
          </a:stretch>
        </p:blipFill>
        <p:spPr>
          <a:xfrm>
            <a:off x="396000" y="3286125"/>
            <a:ext cx="540001" cy="540001"/>
          </a:xfrm>
          <a:prstGeom prst="rect">
            <a:avLst/>
          </a:prstGeom>
          <a:noFill/>
          <a:ln>
            <a:noFill/>
          </a:ln>
        </p:spPr>
      </p:pic>
      <p:grpSp>
        <p:nvGrpSpPr>
          <p:cNvPr id="152" name="Google Shape;152;p21"/>
          <p:cNvGrpSpPr/>
          <p:nvPr/>
        </p:nvGrpSpPr>
        <p:grpSpPr>
          <a:xfrm>
            <a:off x="6325525" y="485575"/>
            <a:ext cx="2818425" cy="922200"/>
            <a:chOff x="6137275" y="1556300"/>
            <a:chExt cx="2818425" cy="922200"/>
          </a:xfrm>
        </p:grpSpPr>
        <p:sp>
          <p:nvSpPr>
            <p:cNvPr id="153" name="Google Shape;153;p21"/>
            <p:cNvSpPr txBox="1"/>
            <p:nvPr/>
          </p:nvSpPr>
          <p:spPr>
            <a:xfrm>
              <a:off x="6184900" y="1556300"/>
              <a:ext cx="2770800" cy="922200"/>
            </a:xfrm>
            <a:prstGeom prst="rect">
              <a:avLst/>
            </a:prstGeom>
            <a:noFill/>
            <a:ln>
              <a:noFill/>
            </a:ln>
          </p:spPr>
          <p:txBody>
            <a:bodyPr spcFirstLastPara="1" wrap="square" lIns="540000" tIns="90000" rIns="91425" bIns="91425" anchor="t" anchorCtr="0">
              <a:spAutoFit/>
            </a:bodyPr>
            <a:lstStyle/>
            <a:p>
              <a:pPr marL="0" lvl="0" indent="0" algn="l" rtl="0">
                <a:spcBef>
                  <a:spcPts val="0"/>
                </a:spcBef>
                <a:spcAft>
                  <a:spcPts val="0"/>
                </a:spcAft>
                <a:buNone/>
              </a:pPr>
              <a:r>
                <a:rPr lang="en-GB" sz="1200">
                  <a:solidFill>
                    <a:schemeClr val="dk2"/>
                  </a:solidFill>
                  <a:latin typeface="Roboto"/>
                  <a:ea typeface="Roboto"/>
                  <a:cs typeface="Roboto"/>
                  <a:sym typeface="Roboto"/>
                </a:rPr>
                <a:t>Definitions of data structures vary between languages! These are generic definitions. Always check the documentation!</a:t>
              </a:r>
              <a:endParaRPr sz="1200">
                <a:solidFill>
                  <a:schemeClr val="dk2"/>
                </a:solidFill>
                <a:latin typeface="Roboto"/>
                <a:ea typeface="Roboto"/>
                <a:cs typeface="Roboto"/>
                <a:sym typeface="Roboto"/>
              </a:endParaRPr>
            </a:p>
          </p:txBody>
        </p:sp>
        <p:pic>
          <p:nvPicPr>
            <p:cNvPr id="154" name="Google Shape;154;p21" title="caution.png"/>
            <p:cNvPicPr preferRelativeResize="0"/>
            <p:nvPr/>
          </p:nvPicPr>
          <p:blipFill>
            <a:blip r:embed="rId4">
              <a:alphaModFix/>
            </a:blip>
            <a:stretch>
              <a:fillRect/>
            </a:stretch>
          </p:blipFill>
          <p:spPr>
            <a:xfrm>
              <a:off x="6251575" y="1740350"/>
              <a:ext cx="270001" cy="270001"/>
            </a:xfrm>
            <a:prstGeom prst="rect">
              <a:avLst/>
            </a:prstGeom>
            <a:noFill/>
            <a:ln>
              <a:noFill/>
            </a:ln>
          </p:spPr>
        </p:pic>
        <p:cxnSp>
          <p:nvCxnSpPr>
            <p:cNvPr id="155" name="Google Shape;155;p21"/>
            <p:cNvCxnSpPr/>
            <p:nvPr/>
          </p:nvCxnSpPr>
          <p:spPr>
            <a:xfrm>
              <a:off x="6137275" y="1587500"/>
              <a:ext cx="9600" cy="858900"/>
            </a:xfrm>
            <a:prstGeom prst="straightConnector1">
              <a:avLst/>
            </a:prstGeom>
            <a:noFill/>
            <a:ln w="38100" cap="flat" cmpd="sng">
              <a:solidFill>
                <a:schemeClr val="accent1"/>
              </a:solidFill>
              <a:prstDash val="solid"/>
              <a:round/>
              <a:headEnd type="none" w="med" len="med"/>
              <a:tailEnd type="none" w="med" len="med"/>
            </a:ln>
          </p:spPr>
        </p:cxnSp>
      </p:grpSp>
      <p:grpSp>
        <p:nvGrpSpPr>
          <p:cNvPr id="156" name="Google Shape;156;p21"/>
          <p:cNvGrpSpPr/>
          <p:nvPr/>
        </p:nvGrpSpPr>
        <p:grpSpPr>
          <a:xfrm>
            <a:off x="6320275" y="1766900"/>
            <a:ext cx="2776200" cy="552600"/>
            <a:chOff x="6320275" y="3491175"/>
            <a:chExt cx="2776200" cy="552600"/>
          </a:xfrm>
        </p:grpSpPr>
        <p:sp>
          <p:nvSpPr>
            <p:cNvPr id="157" name="Google Shape;157;p21"/>
            <p:cNvSpPr txBox="1"/>
            <p:nvPr/>
          </p:nvSpPr>
          <p:spPr>
            <a:xfrm>
              <a:off x="6356275" y="3491175"/>
              <a:ext cx="2740200" cy="552600"/>
            </a:xfrm>
            <a:prstGeom prst="rect">
              <a:avLst/>
            </a:prstGeom>
            <a:noFill/>
            <a:ln>
              <a:noFill/>
            </a:ln>
          </p:spPr>
          <p:txBody>
            <a:bodyPr spcFirstLastPara="1" wrap="square" lIns="540000" tIns="90000" rIns="91425" bIns="91425" anchor="t" anchorCtr="0">
              <a:spAutoFit/>
            </a:bodyPr>
            <a:lstStyle/>
            <a:p>
              <a:pPr marL="0" lvl="0" indent="0" algn="l" rtl="0">
                <a:spcBef>
                  <a:spcPts val="0"/>
                </a:spcBef>
                <a:spcAft>
                  <a:spcPts val="0"/>
                </a:spcAft>
                <a:buNone/>
              </a:pPr>
              <a:r>
                <a:rPr lang="en-GB" sz="1200">
                  <a:solidFill>
                    <a:schemeClr val="dk2"/>
                  </a:solidFill>
                  <a:latin typeface="Roboto Mono"/>
                  <a:ea typeface="Roboto Mono"/>
                  <a:cs typeface="Roboto Mono"/>
                  <a:sym typeface="Roboto Mono"/>
                </a:rPr>
                <a:t>float </a:t>
              </a:r>
              <a:r>
                <a:rPr lang="en-GB" sz="1200">
                  <a:solidFill>
                    <a:schemeClr val="dk2"/>
                  </a:solidFill>
                  <a:latin typeface="Roboto"/>
                  <a:ea typeface="Roboto"/>
                  <a:cs typeface="Roboto"/>
                  <a:sym typeface="Roboto"/>
                </a:rPr>
                <a:t>and </a:t>
              </a:r>
              <a:r>
                <a:rPr lang="en-GB" sz="1200">
                  <a:solidFill>
                    <a:schemeClr val="dk2"/>
                  </a:solidFill>
                  <a:latin typeface="Roboto Mono"/>
                  <a:ea typeface="Roboto Mono"/>
                  <a:cs typeface="Roboto Mono"/>
                  <a:sym typeface="Roboto Mono"/>
                </a:rPr>
                <a:t>double </a:t>
              </a:r>
              <a:r>
                <a:rPr lang="en-GB" sz="1200">
                  <a:solidFill>
                    <a:schemeClr val="dk2"/>
                  </a:solidFill>
                  <a:latin typeface="Roboto"/>
                  <a:ea typeface="Roboto"/>
                  <a:cs typeface="Roboto"/>
                  <a:sym typeface="Roboto"/>
                </a:rPr>
                <a:t>are sometimes called </a:t>
              </a:r>
              <a:r>
                <a:rPr lang="en-GB" sz="1200">
                  <a:solidFill>
                    <a:schemeClr val="dk2"/>
                  </a:solidFill>
                  <a:latin typeface="Roboto Mono"/>
                  <a:ea typeface="Roboto Mono"/>
                  <a:cs typeface="Roboto Mono"/>
                  <a:sym typeface="Roboto Mono"/>
                </a:rPr>
                <a:t>real</a:t>
              </a:r>
              <a:r>
                <a:rPr lang="en-GB" sz="1200">
                  <a:solidFill>
                    <a:schemeClr val="dk2"/>
                  </a:solidFill>
                  <a:latin typeface="Roboto"/>
                  <a:ea typeface="Roboto"/>
                  <a:cs typeface="Roboto"/>
                  <a:sym typeface="Roboto"/>
                </a:rPr>
                <a:t>.</a:t>
              </a:r>
              <a:endParaRPr sz="1200">
                <a:solidFill>
                  <a:schemeClr val="dk2"/>
                </a:solidFill>
                <a:latin typeface="Roboto"/>
                <a:ea typeface="Roboto"/>
                <a:cs typeface="Roboto"/>
                <a:sym typeface="Roboto"/>
              </a:endParaRPr>
            </a:p>
          </p:txBody>
        </p:sp>
        <p:pic>
          <p:nvPicPr>
            <p:cNvPr id="158" name="Google Shape;158;p21" title="info.png"/>
            <p:cNvPicPr preferRelativeResize="0"/>
            <p:nvPr/>
          </p:nvPicPr>
          <p:blipFill>
            <a:blip r:embed="rId5">
              <a:alphaModFix/>
            </a:blip>
            <a:stretch>
              <a:fillRect/>
            </a:stretch>
          </p:blipFill>
          <p:spPr>
            <a:xfrm>
              <a:off x="6479263" y="3674475"/>
              <a:ext cx="270001" cy="270001"/>
            </a:xfrm>
            <a:prstGeom prst="rect">
              <a:avLst/>
            </a:prstGeom>
            <a:noFill/>
            <a:ln>
              <a:noFill/>
            </a:ln>
          </p:spPr>
        </p:pic>
        <p:sp>
          <p:nvSpPr>
            <p:cNvPr id="159" name="Google Shape;159;p21"/>
            <p:cNvSpPr/>
            <p:nvPr/>
          </p:nvSpPr>
          <p:spPr>
            <a:xfrm flipH="1">
              <a:off x="6320275" y="3491175"/>
              <a:ext cx="36000" cy="552600"/>
            </a:xfrm>
            <a:prstGeom prst="rect">
              <a:avLst/>
            </a:prstGeom>
            <a:solidFill>
              <a:srgbClr val="666666"/>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2"/>
          <p:cNvSpPr txBox="1">
            <a:spLocks noGrp="1"/>
          </p:cNvSpPr>
          <p:nvPr>
            <p:ph type="title"/>
          </p:nvPr>
        </p:nvSpPr>
        <p:spPr>
          <a:xfrm>
            <a:off x="0" y="703675"/>
            <a:ext cx="5670000" cy="486000"/>
          </a:xfrm>
          <a:prstGeom prst="rect">
            <a:avLst/>
          </a:prstGeom>
        </p:spPr>
        <p:txBody>
          <a:bodyPr spcFirstLastPara="1" wrap="square" lIns="396000" tIns="91425" rIns="91425" bIns="91425" anchor="ctr" anchorCtr="0">
            <a:normAutofit fontScale="90000"/>
          </a:bodyPr>
          <a:lstStyle/>
          <a:p>
            <a:pPr marL="0" lvl="0" indent="0" algn="l" rtl="0">
              <a:spcBef>
                <a:spcPts val="0"/>
              </a:spcBef>
              <a:spcAft>
                <a:spcPts val="0"/>
              </a:spcAft>
              <a:buNone/>
            </a:pPr>
            <a:r>
              <a:rPr lang="en-GB"/>
              <a:t>COMMON DATA TYPES</a:t>
            </a:r>
            <a:endParaRPr/>
          </a:p>
        </p:txBody>
      </p:sp>
      <p:sp>
        <p:nvSpPr>
          <p:cNvPr id="165" name="Google Shape;165;p22"/>
          <p:cNvSpPr txBox="1"/>
          <p:nvPr/>
        </p:nvSpPr>
        <p:spPr>
          <a:xfrm>
            <a:off x="936000" y="1766900"/>
            <a:ext cx="4734000" cy="369300"/>
          </a:xfrm>
          <a:prstGeom prst="rect">
            <a:avLst/>
          </a:prstGeom>
          <a:noFill/>
          <a:ln>
            <a:noFill/>
          </a:ln>
        </p:spPr>
        <p:txBody>
          <a:bodyPr spcFirstLastPara="1" wrap="square" lIns="180000" tIns="91425" rIns="91425" bIns="0" anchor="t" anchorCtr="0">
            <a:spAutoFit/>
          </a:bodyPr>
          <a:lstStyle/>
          <a:p>
            <a:pPr marL="0" lvl="0" indent="0" algn="l" rtl="0">
              <a:spcBef>
                <a:spcPts val="0"/>
              </a:spcBef>
              <a:spcAft>
                <a:spcPts val="0"/>
              </a:spcAft>
              <a:buNone/>
            </a:pPr>
            <a:r>
              <a:rPr lang="en-GB" sz="1800" b="1">
                <a:solidFill>
                  <a:schemeClr val="dk1"/>
                </a:solidFill>
                <a:latin typeface="Roboto Mono"/>
                <a:ea typeface="Roboto Mono"/>
                <a:cs typeface="Roboto Mono"/>
                <a:sym typeface="Roboto Mono"/>
              </a:rPr>
              <a:t>boolean</a:t>
            </a:r>
            <a:r>
              <a:rPr lang="en-GB" sz="1800" b="1">
                <a:solidFill>
                  <a:schemeClr val="dk1"/>
                </a:solidFill>
                <a:latin typeface="Roboto"/>
                <a:ea typeface="Roboto"/>
                <a:cs typeface="Roboto"/>
                <a:sym typeface="Roboto"/>
              </a:rPr>
              <a:t> </a:t>
            </a:r>
            <a:r>
              <a:rPr lang="en-GB" sz="1800">
                <a:solidFill>
                  <a:schemeClr val="dk1"/>
                </a:solidFill>
                <a:latin typeface="Roboto"/>
                <a:ea typeface="Roboto"/>
                <a:cs typeface="Roboto"/>
                <a:sym typeface="Roboto"/>
              </a:rPr>
              <a:t>= true or false</a:t>
            </a:r>
            <a:endParaRPr sz="1800">
              <a:solidFill>
                <a:schemeClr val="dk1"/>
              </a:solidFill>
              <a:latin typeface="Roboto"/>
              <a:ea typeface="Roboto"/>
              <a:cs typeface="Roboto"/>
              <a:sym typeface="Roboto"/>
            </a:endParaRPr>
          </a:p>
        </p:txBody>
      </p:sp>
      <p:sp>
        <p:nvSpPr>
          <p:cNvPr id="166" name="Google Shape;166;p22"/>
          <p:cNvSpPr txBox="1"/>
          <p:nvPr/>
        </p:nvSpPr>
        <p:spPr>
          <a:xfrm>
            <a:off x="936000" y="2136200"/>
            <a:ext cx="6963300" cy="461700"/>
          </a:xfrm>
          <a:prstGeom prst="rect">
            <a:avLst/>
          </a:prstGeom>
          <a:noFill/>
          <a:ln>
            <a:noFill/>
          </a:ln>
        </p:spPr>
        <p:txBody>
          <a:bodyPr spcFirstLastPara="1" wrap="square" lIns="180000" tIns="91425" rIns="91425" bIns="91425" anchor="t" anchorCtr="0">
            <a:spAutoFit/>
          </a:bodyPr>
          <a:lstStyle/>
          <a:p>
            <a:pPr marL="457200" lvl="0" indent="-342900" algn="l" rtl="0">
              <a:spcBef>
                <a:spcPts val="0"/>
              </a:spcBef>
              <a:spcAft>
                <a:spcPts val="0"/>
              </a:spcAft>
              <a:buClr>
                <a:schemeClr val="dk1"/>
              </a:buClr>
              <a:buSzPts val="1800"/>
              <a:buFont typeface="Roboto"/>
              <a:buChar char="●"/>
            </a:pPr>
            <a:r>
              <a:rPr lang="en-GB" sz="1800">
                <a:solidFill>
                  <a:schemeClr val="dk1"/>
                </a:solidFill>
                <a:latin typeface="Roboto"/>
                <a:ea typeface="Roboto"/>
                <a:cs typeface="Roboto"/>
                <a:sym typeface="Roboto"/>
              </a:rPr>
              <a:t>often an </a:t>
            </a:r>
            <a:r>
              <a:rPr lang="en-GB" sz="1800">
                <a:solidFill>
                  <a:schemeClr val="dk1"/>
                </a:solidFill>
                <a:latin typeface="Roboto Mono"/>
                <a:ea typeface="Roboto Mono"/>
                <a:cs typeface="Roboto Mono"/>
                <a:sym typeface="Roboto Mono"/>
              </a:rPr>
              <a:t>integer</a:t>
            </a:r>
            <a:r>
              <a:rPr lang="en-GB" sz="1800">
                <a:solidFill>
                  <a:schemeClr val="dk1"/>
                </a:solidFill>
                <a:latin typeface="Roboto"/>
                <a:ea typeface="Roboto"/>
                <a:cs typeface="Roboto"/>
                <a:sym typeface="Roboto"/>
              </a:rPr>
              <a:t> subtype with range </a:t>
            </a:r>
            <a:r>
              <a:rPr lang="en-GB" sz="1800">
                <a:solidFill>
                  <a:schemeClr val="dk1"/>
                </a:solidFill>
                <a:latin typeface="Roboto Mono"/>
                <a:ea typeface="Roboto Mono"/>
                <a:cs typeface="Roboto Mono"/>
                <a:sym typeface="Roboto Mono"/>
              </a:rPr>
              <a:t>0</a:t>
            </a:r>
            <a:r>
              <a:rPr lang="en-GB" sz="1800">
                <a:solidFill>
                  <a:schemeClr val="dk1"/>
                </a:solidFill>
                <a:latin typeface="Roboto"/>
                <a:ea typeface="Roboto"/>
                <a:cs typeface="Roboto"/>
                <a:sym typeface="Roboto"/>
              </a:rPr>
              <a:t> and </a:t>
            </a:r>
            <a:r>
              <a:rPr lang="en-GB" sz="1800">
                <a:solidFill>
                  <a:schemeClr val="dk1"/>
                </a:solidFill>
                <a:latin typeface="Roboto Mono"/>
                <a:ea typeface="Roboto Mono"/>
                <a:cs typeface="Roboto Mono"/>
                <a:sym typeface="Roboto Mono"/>
              </a:rPr>
              <a:t>1</a:t>
            </a:r>
            <a:endParaRPr sz="1800">
              <a:solidFill>
                <a:schemeClr val="dk1"/>
              </a:solidFill>
              <a:latin typeface="Roboto Mono"/>
              <a:ea typeface="Roboto Mono"/>
              <a:cs typeface="Roboto Mono"/>
              <a:sym typeface="Roboto Mono"/>
            </a:endParaRPr>
          </a:p>
        </p:txBody>
      </p:sp>
      <p:pic>
        <p:nvPicPr>
          <p:cNvPr id="167" name="Google Shape;167;p22" title="bool.png"/>
          <p:cNvPicPr preferRelativeResize="0"/>
          <p:nvPr/>
        </p:nvPicPr>
        <p:blipFill>
          <a:blip r:embed="rId3">
            <a:alphaModFix/>
          </a:blip>
          <a:stretch>
            <a:fillRect/>
          </a:stretch>
        </p:blipFill>
        <p:spPr>
          <a:xfrm>
            <a:off x="396000" y="1766900"/>
            <a:ext cx="540001" cy="540001"/>
          </a:xfrm>
          <a:prstGeom prst="rect">
            <a:avLst/>
          </a:prstGeom>
          <a:noFill/>
          <a:ln>
            <a:noFill/>
          </a:ln>
        </p:spPr>
      </p:pic>
      <p:grpSp>
        <p:nvGrpSpPr>
          <p:cNvPr id="168" name="Google Shape;168;p22"/>
          <p:cNvGrpSpPr/>
          <p:nvPr/>
        </p:nvGrpSpPr>
        <p:grpSpPr>
          <a:xfrm>
            <a:off x="6325525" y="485575"/>
            <a:ext cx="2818425" cy="922200"/>
            <a:chOff x="6137275" y="1556300"/>
            <a:chExt cx="2818425" cy="922200"/>
          </a:xfrm>
        </p:grpSpPr>
        <p:sp>
          <p:nvSpPr>
            <p:cNvPr id="169" name="Google Shape;169;p22"/>
            <p:cNvSpPr txBox="1"/>
            <p:nvPr/>
          </p:nvSpPr>
          <p:spPr>
            <a:xfrm>
              <a:off x="6184900" y="1556300"/>
              <a:ext cx="2770800" cy="922200"/>
            </a:xfrm>
            <a:prstGeom prst="rect">
              <a:avLst/>
            </a:prstGeom>
            <a:noFill/>
            <a:ln>
              <a:noFill/>
            </a:ln>
          </p:spPr>
          <p:txBody>
            <a:bodyPr spcFirstLastPara="1" wrap="square" lIns="540000" tIns="90000" rIns="91425" bIns="91425" anchor="t" anchorCtr="0">
              <a:spAutoFit/>
            </a:bodyPr>
            <a:lstStyle/>
            <a:p>
              <a:pPr marL="0" lvl="0" indent="0" algn="l" rtl="0">
                <a:spcBef>
                  <a:spcPts val="0"/>
                </a:spcBef>
                <a:spcAft>
                  <a:spcPts val="0"/>
                </a:spcAft>
                <a:buNone/>
              </a:pPr>
              <a:r>
                <a:rPr lang="en-GB" sz="1200">
                  <a:solidFill>
                    <a:schemeClr val="dk2"/>
                  </a:solidFill>
                  <a:latin typeface="Roboto"/>
                  <a:ea typeface="Roboto"/>
                  <a:cs typeface="Roboto"/>
                  <a:sym typeface="Roboto"/>
                </a:rPr>
                <a:t>Definitions of data structures vary between languages! These are generic definitions. Always check the documentation!</a:t>
              </a:r>
              <a:endParaRPr sz="1200">
                <a:solidFill>
                  <a:schemeClr val="dk2"/>
                </a:solidFill>
                <a:latin typeface="Roboto"/>
                <a:ea typeface="Roboto"/>
                <a:cs typeface="Roboto"/>
                <a:sym typeface="Roboto"/>
              </a:endParaRPr>
            </a:p>
          </p:txBody>
        </p:sp>
        <p:pic>
          <p:nvPicPr>
            <p:cNvPr id="170" name="Google Shape;170;p22" title="caution.png"/>
            <p:cNvPicPr preferRelativeResize="0"/>
            <p:nvPr/>
          </p:nvPicPr>
          <p:blipFill>
            <a:blip r:embed="rId4">
              <a:alphaModFix/>
            </a:blip>
            <a:stretch>
              <a:fillRect/>
            </a:stretch>
          </p:blipFill>
          <p:spPr>
            <a:xfrm>
              <a:off x="6251575" y="1740350"/>
              <a:ext cx="270001" cy="270001"/>
            </a:xfrm>
            <a:prstGeom prst="rect">
              <a:avLst/>
            </a:prstGeom>
            <a:noFill/>
            <a:ln>
              <a:noFill/>
            </a:ln>
          </p:spPr>
        </p:pic>
        <p:cxnSp>
          <p:nvCxnSpPr>
            <p:cNvPr id="171" name="Google Shape;171;p22"/>
            <p:cNvCxnSpPr/>
            <p:nvPr/>
          </p:nvCxnSpPr>
          <p:spPr>
            <a:xfrm>
              <a:off x="6137275" y="1587500"/>
              <a:ext cx="9600" cy="858900"/>
            </a:xfrm>
            <a:prstGeom prst="straightConnector1">
              <a:avLst/>
            </a:prstGeom>
            <a:noFill/>
            <a:ln w="38100" cap="flat" cmpd="sng">
              <a:solidFill>
                <a:schemeClr val="accent1"/>
              </a:solidFill>
              <a:prstDash val="solid"/>
              <a:round/>
              <a:headEnd type="none" w="med" len="med"/>
              <a:tailEnd type="none" w="med" len="med"/>
            </a:ln>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DG">
  <a:themeElements>
    <a:clrScheme name="Simple Light">
      <a:dk1>
        <a:srgbClr val="000000"/>
      </a:dk1>
      <a:lt1>
        <a:srgbClr val="FFFFFF"/>
      </a:lt1>
      <a:dk2>
        <a:srgbClr val="595959"/>
      </a:dk2>
      <a:lt2>
        <a:srgbClr val="EEEEEE"/>
      </a:lt2>
      <a:accent1>
        <a:srgbClr val="600040"/>
      </a:accent1>
      <a:accent2>
        <a:srgbClr val="1B998B"/>
      </a:accent2>
      <a:accent3>
        <a:srgbClr val="46A1C1"/>
      </a:accent3>
      <a:accent4>
        <a:srgbClr val="EFF2F1"/>
      </a:accent4>
      <a:accent5>
        <a:srgbClr val="6B5CA5"/>
      </a:accent5>
      <a:accent6>
        <a:srgbClr val="EEFF41"/>
      </a:accent6>
      <a:hlink>
        <a:srgbClr val="60004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887</TotalTime>
  <Words>3705</Words>
  <Application>Microsoft Office PowerPoint</Application>
  <PresentationFormat>On-screen Show (16:9)</PresentationFormat>
  <Paragraphs>435</Paragraphs>
  <Slides>25</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Roboto</vt:lpstr>
      <vt:lpstr>Roboto Mono</vt:lpstr>
      <vt:lpstr>Arial</vt:lpstr>
      <vt:lpstr>MDG</vt:lpstr>
      <vt:lpstr>Library Carpentry workshop - Day 1</vt:lpstr>
      <vt:lpstr>CODE OF CONDUCT</vt:lpstr>
      <vt:lpstr>Data types, encodings and formats</vt:lpstr>
      <vt:lpstr>Data types and structures</vt:lpstr>
      <vt:lpstr>WHAT ARE DATA TYPES?</vt:lpstr>
      <vt:lpstr>COMMON DATA TYPES</vt:lpstr>
      <vt:lpstr>COMMON DATA TYPES</vt:lpstr>
      <vt:lpstr>COMMON DATA TYPES</vt:lpstr>
      <vt:lpstr>COMMON DATA TYPES</vt:lpstr>
      <vt:lpstr>DATA STRUCTURES</vt:lpstr>
      <vt:lpstr>ARRAY</vt:lpstr>
      <vt:lpstr>LIST OR LINKED LIST</vt:lpstr>
      <vt:lpstr>HASH MAP OR DICTIONARY</vt:lpstr>
      <vt:lpstr>Data encoding</vt:lpstr>
      <vt:lpstr>ENCODING - WHY ARE WE TALKING ABOUT IT?</vt:lpstr>
      <vt:lpstr>ENCODING - WHY ARE WE TALKING ABOUT IT?</vt:lpstr>
      <vt:lpstr>CODE, ENCODING AND DECODING</vt:lpstr>
      <vt:lpstr>WHAT IS CHARACTER ENCODING?</vt:lpstr>
      <vt:lpstr>PowerPoint Presentation</vt:lpstr>
      <vt:lpstr>UNICODE</vt:lpstr>
      <vt:lpstr>Data formats</vt:lpstr>
      <vt:lpstr>DATA FORMATS</vt:lpstr>
      <vt:lpstr>TABULAR DATA FORMATS (CSV, TSV)</vt:lpstr>
      <vt:lpstr>NAMESPACES</vt:lpstr>
      <vt:lpstr>NAMESPACES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Fran Frenzel</cp:lastModifiedBy>
  <cp:revision>1</cp:revision>
  <dcterms:modified xsi:type="dcterms:W3CDTF">2026-06-09T07:35:02Z</dcterms:modified>
</cp:coreProperties>
</file>