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7" r:id="rId2"/>
    <p:sldId id="264" r:id="rId3"/>
    <p:sldId id="265" r:id="rId4"/>
    <p:sldId id="314" r:id="rId5"/>
    <p:sldId id="266" r:id="rId6"/>
    <p:sldId id="267" r:id="rId7"/>
    <p:sldId id="268" r:id="rId8"/>
    <p:sldId id="271" r:id="rId9"/>
    <p:sldId id="309" r:id="rId10"/>
    <p:sldId id="269" r:id="rId11"/>
    <p:sldId id="274" r:id="rId12"/>
    <p:sldId id="315" r:id="rId13"/>
    <p:sldId id="272" r:id="rId14"/>
    <p:sldId id="273" r:id="rId15"/>
    <p:sldId id="316" r:id="rId16"/>
    <p:sldId id="275" r:id="rId17"/>
    <p:sldId id="276" r:id="rId18"/>
    <p:sldId id="277" r:id="rId19"/>
    <p:sldId id="317" r:id="rId20"/>
    <p:sldId id="306" r:id="rId21"/>
    <p:sldId id="324" r:id="rId22"/>
    <p:sldId id="278" r:id="rId23"/>
    <p:sldId id="318" r:id="rId24"/>
    <p:sldId id="322" r:id="rId25"/>
    <p:sldId id="280" r:id="rId26"/>
    <p:sldId id="282" r:id="rId27"/>
    <p:sldId id="283" r:id="rId28"/>
    <p:sldId id="284" r:id="rId29"/>
    <p:sldId id="285" r:id="rId30"/>
    <p:sldId id="319" r:id="rId31"/>
    <p:sldId id="279" r:id="rId32"/>
    <p:sldId id="290" r:id="rId33"/>
    <p:sldId id="320" r:id="rId34"/>
    <p:sldId id="281" r:id="rId35"/>
    <p:sldId id="286" r:id="rId36"/>
    <p:sldId id="287" r:id="rId37"/>
    <p:sldId id="288" r:id="rId38"/>
    <p:sldId id="289" r:id="rId39"/>
    <p:sldId id="321" r:id="rId40"/>
    <p:sldId id="291" r:id="rId41"/>
    <p:sldId id="323" r:id="rId42"/>
    <p:sldId id="312" r:id="rId43"/>
    <p:sldId id="293" r:id="rId44"/>
    <p:sldId id="292" r:id="rId45"/>
    <p:sldId id="313" r:id="rId46"/>
  </p:sldIdLst>
  <p:sldSz cx="12192000" cy="6858000"/>
  <p:notesSz cx="6858000" cy="9144000"/>
  <p:custDataLst>
    <p:tags r:id="rId4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83" userDrawn="1">
          <p15:clr>
            <a:srgbClr val="A4A3A4"/>
          </p15:clr>
        </p15:guide>
        <p15:guide id="2" pos="756" userDrawn="1">
          <p15:clr>
            <a:srgbClr val="A4A3A4"/>
          </p15:clr>
        </p15:guide>
        <p15:guide id="3" orient="horz" pos="2001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  <p15:guide id="5" pos="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A1C1"/>
    <a:srgbClr val="156082"/>
    <a:srgbClr val="600040"/>
    <a:srgbClr val="262626"/>
    <a:srgbClr val="E9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82324" autoAdjust="0"/>
  </p:normalViewPr>
  <p:slideViewPr>
    <p:cSldViewPr snapToGrid="0">
      <p:cViewPr varScale="1">
        <p:scale>
          <a:sx n="87" d="100"/>
          <a:sy n="87" d="100"/>
        </p:scale>
        <p:origin x="654" y="90"/>
      </p:cViewPr>
      <p:guideLst>
        <p:guide pos="483"/>
        <p:guide pos="756"/>
        <p:guide orient="horz" pos="2001"/>
        <p:guide orient="horz" pos="2160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D5B6C-48E9-45B7-B01B-044B87C7CC77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A96B0-708C-4792-B85F-7973F16DF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310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035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84C67-5F4C-1449-B45F-4974C39F1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E9BCEE-7F54-9CBA-0248-7FAA52A852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DF4334-4C80-6117-BE84-A1DADDB089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Defining ranges with many members would be annoying, lucky shortcuts exist: enter ranges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ABB04-ED26-21B3-8F69-FCCD7E75D2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6744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70F42-1445-CA4F-D215-805DF2728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D9D3FE-5DB1-B002-21C8-2712DA3546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01E19-2A52-E0DB-3A83-C58BF2BE90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6C6BDE-1B2A-73C8-1B32-D41A1952E6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854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2E4E4-6108-6E42-8C8B-75E8AB795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EC927B-63CA-D3DB-D520-D7E3402E5D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D2800-C25B-3B94-BC39-6C806DEDD3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06A23-2D4E-BA37-4C4D-7E1E593D2C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8319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256D9-4DAE-5ECF-E54D-ABBB56DC6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873A9A-2006-E155-4C7C-67D9EA4E2A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B7B741-706B-723A-847B-2DF0C3CAB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C8107-2BC9-B15C-197B-BAC4A8112C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163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C51C8-2C81-1800-91AE-B95434A89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7FF102-5EC8-87B1-25B2-FBED69256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645025-1EB8-A69B-E566-4363FBDAB5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NEXT SLIDE IS A MENTI!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02D32-066C-C4E5-5DF5-4F6202755A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69083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5CCD0-801C-68BC-97E9-3160BE3B4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8AFDF7-E7FE-47EB-A606-1B346837BA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2A208E-85C9-9DD0-934B-DF8A31B7B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175BB-6AFF-3891-BC0E-4FA03C9FB3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9601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7338F-6E77-235F-A329-4A378FB95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25BE07-C8FD-0A93-BDE3-B910A228D4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58366-8611-E12B-4758-BF083A355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72D081-433F-5E38-8289-7FA2837CA7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636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0C8DD-E74C-F8F1-FB9E-E0811C0EB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14FE21-3698-0A72-89DD-C0BF23AEFC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898F3B-7488-5551-D27B-AD7320F9F6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76A74-DDC5-04C1-380C-70ADCBF21B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26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0EDD5-7DE4-7776-5169-69E120FC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3A1ED2-C3AF-373C-CD54-AC7D2CE684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8671D7-EF7B-F571-A0A7-6B60B6598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NEXT SLIDE IS A MENTI!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2A798-65DE-B385-6C26-30E8B2ACD7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6951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BDC96-0C0E-D312-E08F-E1E16BDD2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72C763-7BAF-10A8-6955-17ABBF1E1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6FAB43-DEAD-B5F3-FC97-A536A7CA6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06510-F5C4-E7C6-DC76-4F8071EDC9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443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F7B71-0525-E597-3E9C-F44EBC32F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366F17-15AA-0F22-4C9D-4C862592B2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A7305-F51B-32BE-15AF-FE1557FB5A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concept was introduced in 1951 by a mathematician (Stephen Cole Kleene)</a:t>
            </a:r>
          </a:p>
          <a:p>
            <a:r>
              <a:rPr lang="en-GB" dirty="0"/>
              <a:t>Popular uptake started in the late 1960s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271EE-D001-2768-B338-2C0CAA97F0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824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5FAE0-8CD0-8A78-1B40-62477BDA1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6ADF1B-79E8-DC77-967E-EB2B344A0D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B3EE89-707F-E01B-7DC9-E62E8BD3F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978(?:-?\d){10}</a:t>
            </a:r>
          </a:p>
          <a:p>
            <a:r>
              <a:rPr lang="en-GB" dirty="0"/>
              <a:t>(97[89])[- ]?\d{1,5}[- ]?\d{1,7}[- ]?\d{1,7}[- ]?\d</a:t>
            </a:r>
          </a:p>
          <a:p>
            <a:r>
              <a:rPr lang="en-GB" dirty="0"/>
              <a:t>(97[89])-?[0-9]{1,5}-?[0-9]{1,7}-?[0-9]{1,7}-?[0-9X]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9232A-4FDF-4E00-17B3-D6F450CF19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1580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7F164-E3CD-6C38-AACF-27B1030FC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DEA831-0185-2CAE-08DC-579C29CE65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B591E8-4BDA-4857-B6D0-561E2524A3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EDE3D-68E6-F3FD-AA08-1655BC541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9285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F86DF-0F82-6676-8772-7E4540729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34A7E7-E54B-0F5B-9C6E-51286369B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8C96CF-C02F-3741-357B-A11668DF62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70A65-8E33-5243-AE08-BDD8787402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9439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30C6B-B2C5-5049-3B04-61D4A0B30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EB555C-393E-9FD8-49DA-C74229CE35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3796FF-4C8C-5893-2C4C-BF77ABF805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D8F2A9-D15D-5FE6-A1F3-6421D32F4D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609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BC3AF-1918-41C3-163C-1C86D8914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4AF82-1939-A599-7875-8EEB30D484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AABDAF-6568-5DAD-B0B9-0E476C2F3E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C3178-5D83-4E6D-32B7-0107D16F00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3A96B0-708C-4792-B85F-7973F16DFFF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2222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A3323-5AC3-7CA2-AC9B-23B5E994F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B28EAA-A135-8E5E-5B1D-9A923762CF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777267-F405-B0FB-FA79-E2D133925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AC720-988D-6C40-BC28-AE6649784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8301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BE391-04D0-10EB-324A-8BCF7FD6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AE81E2-F7B8-4120-69B8-EF2DF7D829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5DBC31-026A-B25A-AC4A-91D3C1D69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434EF-B2B6-5B44-2442-CF3D15535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8866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DFE1-F411-2E82-8800-3033F271F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11166B-303A-4DD5-2BDD-3A783BF14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C12843-1B6C-A07A-1ABB-7643FFEDFC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A0A0B-0349-3FB1-B684-8036842FAD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3997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8E1CC-A488-08B3-FBB4-5CC59700A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453D00-03DC-2E29-83D9-554BE16390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CCDF55-27BB-89C3-2DDA-6FDE23925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D868E5-AABD-7925-653B-FF035291FF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46486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DA355-C3B4-A0AE-F54A-C1DCA702F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F69982-DED3-34B2-5988-B07F9169C7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7BC9D5-650A-9FB4-47B7-A2029D62F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NEXT SLIDE IS A MENTI!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3CFB0-3C89-9651-AB40-3F670226D7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32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0FD8B-80F8-8BF7-1445-4B228D80E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5F4AA5-CBFE-DD59-A67E-96F6EDF57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3A029E-4055-E1D9-35BB-8A40912B4A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8BDEF1-2085-1545-AA1B-DA4AFA0F5D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2487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BFB35-AA72-9396-C3F8-CFC2870D5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8A4383-4275-A32D-EF25-41D0EA724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FF47D6-8CEE-FDB2-EAB8-851FE3943A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D34B3B-A803-94FE-C9B6-7B59CB0C9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8919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06CAB-91D9-C684-2CAE-F236C97F9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902092-EA89-E32B-1138-244290E39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7CDB95-CC63-00B0-91FC-81BF5B338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Other whitespaces: e.g.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e.g. Unicode has 25 different whitespace characters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5A8AA9-95DC-7EAA-3B82-2AF6A4C32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06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F3240-92F7-CDFF-67D1-9FB547392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0FE8F0-14F8-754A-604C-238E846E1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765DB6-EDC2-3A71-B62D-776D47BD43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749E9-C12E-348D-C806-5C5833522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5649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F9F77-7B9A-1ACA-DC3F-82A25D5DA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5FAA51-E7E3-B8C2-63BA-94BA2B587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2F1DEA-7518-FE79-52A8-A314270BEB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24107-4D91-A1B9-BE3F-AD22B15FE4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2411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540B5-8912-29A7-1281-6F0B08503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068E3C-3953-B661-1226-749A40EA4B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F955C5-3C54-C5BA-5E50-5B5D1466C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9A2A4D-9560-8E8F-192B-2A877EC24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78529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58A52-9874-60BE-8B37-EFB401327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83BDDD-9C44-8BAA-D2C7-8B195F7F67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37DCF6-A874-9E05-86D9-D7FE0ADB5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E32E6-6918-0EE8-1C70-051D29C3D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912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EDFF9-C85A-4827-46C2-572CACD90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C53665-CA9F-1CD1-3361-013782CFCB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26F3CF-781C-FE4B-38E1-0AACD8145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00153-3DB4-B563-CBFA-F06972A8A8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8130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294FA-7831-5317-03A6-B573D27A3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CB6DE4-372E-90F5-8899-A33112BE93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9B9A4C-7376-A3BF-EDCE-54E5EE9762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B1254-5C78-1B93-0A15-429DFF4539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5386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9CC69-3C1C-797F-9080-989F2A1E4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93353C-A866-5D43-33C3-CD67494B2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B9B00B-72C9-3182-BB40-173F7D7E7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CE4CA-9F58-A9AE-377C-BB38BBA7D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5448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E32EA-1ADB-EBDC-6718-7345C3EB8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193F97-39CF-EF93-99F1-9293EBE99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59534A-1B71-0DFC-A18A-9735F07C9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F5352A-B612-B64A-5091-BABF4BF9DE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922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01F28-44E2-9C27-AB4C-95C950709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1CB1A1-2139-F827-6D50-D4FD10E088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040782-F62A-A83F-0599-FD40E64061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NEXT SLIDE IS MENTI!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6C20F-0A2B-4EFF-AC69-8AF7DFFE76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5081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B8AAB-7ADE-F211-CC28-757F619CB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3DAD46-6608-12F7-5389-8A1EA73EDD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75D83-DC2C-78F7-990B-53F282DF2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3B288-0887-9377-D6D2-4B732530B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21405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49762-4CED-E686-1385-4EBCA6712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154BD1-42BC-9B55-A4E0-37EEB7FA00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43E1E9-4736-223E-57D7-BCAE326E7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3A727-B344-6DBE-76F4-614FB1B6C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4215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3A96B0-708C-4792-B85F-7973F16DFFFA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6616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F4D97-F84E-A7C4-BF6B-D69B3B7C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B22891-974D-4D46-EBD3-38D048FEE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E2412D-5AA5-E78A-C3FF-B8B449CB40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8FB43-12EF-67C4-8A50-763D1A52FE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5093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FB2A6-EE2B-10B8-BDF7-9632002F3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01D831-A059-1304-02A3-33B75C4A89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0FD1F0-3BAB-BE0C-95E8-A73F02688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E6560-5DD5-BF6F-D4AF-4D327007C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6649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D5097-2106-6085-5AA3-2CE9987EE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EFBC1B-BB98-BE2F-912F-FBDCA529FF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5EFDB7-C205-7B91-C2A3-ECDD75334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5E97A7-9476-6271-F0AA-FCE902183E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429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E58E-2030-93C2-86EB-E1DFF0933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B1E4B5-742B-BD20-388C-55E56D26E1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A0DBB9-C292-1CE4-7D34-8E11CFC40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BA986-532A-85F5-82BD-B345DDE437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241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AC0DA-EA79-C0BD-848B-75D836F2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47E956-E30F-8691-7A47-7C68CC18EF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054913-6984-CA87-03BD-F27B5DC82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7036F2-45A7-023D-D7AD-146CCCC19D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473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98F46-F895-0238-5138-2283F519A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E677AE-DC4A-481B-129B-077EC6F37F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3D13D9-27F1-51D0-DFC3-3926DC170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52247-8613-2D67-4302-9C0B6D405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795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C519F-291A-0C78-4D94-0FA1BB935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7CCEFD-A2E0-2541-DE3A-A99B92DE2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9039CF-1E67-8965-A5A6-D8340EA03D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C89BA-0BE2-741A-3FDD-4A2A9F629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357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687D5-2399-BF2F-A88A-1FB337748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0E268A-67DA-4494-CA8B-3EE930586C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5C9B35-5B73-8D89-A32A-D439194D4E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A2AD0-3AB6-AAD5-B8D0-C217B18D7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84BDEC-F607-416F-BAD8-62E2F6A86F7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356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79153-C52C-38A7-86E9-9F4A8F39CE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169062"/>
            <a:ext cx="7560000" cy="1655762"/>
          </a:xfrm>
          <a:solidFill>
            <a:srgbClr val="600040"/>
          </a:solidFill>
        </p:spPr>
        <p:txBody>
          <a:bodyPr anchor="ctr"/>
          <a:lstStyle>
            <a:lvl1pPr algn="ctr">
              <a:defRPr sz="4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presentation 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D4D6BF-4D4A-1B15-8D3D-99BFF80E55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2824824"/>
            <a:ext cx="7560000" cy="643270"/>
          </a:xfrm>
          <a:solidFill>
            <a:srgbClr val="600040"/>
          </a:solidFill>
        </p:spPr>
        <p:txBody>
          <a:bodyPr>
            <a:normAutofit/>
          </a:bodyPr>
          <a:lstStyle>
            <a:lvl1pPr marL="0" indent="0" algn="ctr">
              <a:buNone/>
              <a:defRPr sz="35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presentation subtitle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8669E-9894-40DC-CD91-808E5B0F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427C3-2DBA-E3D5-3247-A1A07CC79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C99AA-C93A-01AF-0D31-2161155E9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83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72D3C-48A6-B5CD-06F2-C71F60254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A0B43F-D0ED-8A33-6AD0-BAC3BA461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02AD6-03C4-D32E-5005-B57FB7D7A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D1D60-92B0-994F-C0E3-A6B41C2D1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3559E-1490-64C7-3F43-7F0EE82E7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768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985AFF-EE4A-B681-1CB3-F2A3452204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33363-8868-A5B9-7313-6CF5EC5B18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ED2F2-0D2B-252D-E5A1-49CCF5CD7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B2D68-4A06-F0F8-D2F0-305DCA512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F8D2B-5505-D61C-420D-CC4D816C6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305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>
            <a:alphaModFix amt="6000"/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12FC7-85BA-B3BA-1BC5-F003D09ED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6062D-E916-B9FE-3391-16C09EB4F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E30CD-EA14-DFFA-0463-52D9C7CF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998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6D8FC-C374-1A70-F83B-0649689AB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5A1EE-C8DD-7367-6ED1-B67955FBB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BFA0D-DFEC-B3DC-186D-8CEBCE212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51E13-8CEA-9BE1-F66D-272AAEE0F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EB369-94E6-1686-075C-B83833677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25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C0BDE-B0CF-F84C-6DE3-2ABDCD42C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B3E00-1304-6939-6DD9-2F942BD3F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DED7AD-BE52-1820-156F-29BC474C9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6AC2FA-3CCA-424F-A8F0-7E6456C1F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B8D3F-2FE3-D817-EA69-0E1B9B62C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943665-18F8-7ACA-A273-2BBE2993F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570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83A05-81E7-132C-64D0-5FFF14C28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17AFD-97C8-6C2C-1C67-F0D847C74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FD7340-7B9D-07B8-618A-4A6E874AB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6707D1-2AEF-C6B1-5991-FE482AFDE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A330D4-4890-4B12-E22D-B1ED0C73D5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0EBEA6-B303-BAA8-5D31-054A4A6A7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9A13D-B5DA-D0EE-FFFC-ABB93CCA8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0F56BD-0D73-2FC7-BCA7-58B496EB2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815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>
            <a:alphaModFix amt="6000"/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5D45DF-45AF-68F8-AFEF-043121A02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00F84E-5529-51A8-BE95-E0B35DB53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A3DB7D-072E-EA58-B92C-8582BD58D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FB25EC-4E32-72F7-B5EE-330331259D7A}"/>
              </a:ext>
            </a:extLst>
          </p:cNvPr>
          <p:cNvSpPr txBox="1"/>
          <p:nvPr userDrawn="1"/>
        </p:nvSpPr>
        <p:spPr>
          <a:xfrm>
            <a:off x="0" y="665359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LINKED (OPEN) DATA IN A NUTSHELL</a:t>
            </a:r>
          </a:p>
        </p:txBody>
      </p:sp>
    </p:spTree>
    <p:extLst>
      <p:ext uri="{BB962C8B-B14F-4D97-AF65-F5344CB8AC3E}">
        <p14:creationId xmlns:p14="http://schemas.microsoft.com/office/powerpoint/2010/main" val="3787597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7BD35B-77D0-FC17-AF46-D5CC1A40B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22DEE6-7C49-EB84-D7F7-9F81CC387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5419B-E80B-2142-F567-D59C5ECD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0F26F-1609-6457-AAA7-1A7A6675CA55}"/>
              </a:ext>
            </a:extLst>
          </p:cNvPr>
          <p:cNvSpPr txBox="1"/>
          <p:nvPr userDrawn="1"/>
        </p:nvSpPr>
        <p:spPr>
          <a:xfrm>
            <a:off x="0" y="665359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9549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02E53-260B-02AD-7BBF-77472314E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9F043-96AC-2392-C488-73CB7DA64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592ADF-1006-018A-3EA4-8DD7C64D5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E8C5E-0656-E266-DC39-BF952F700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930D5-0557-A008-8C0D-32709B1D8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A40276-91D1-AE74-983D-F7C949108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72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5EFBA-3821-C2C7-F443-B616FF3FE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0E6BEE-EA00-9805-72DC-67CE7470F4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25A070-5729-E986-5EA6-0771B4ADCC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E3095F-1E39-3E5C-C523-DEBCEB03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CA506-57F9-B96A-5FF8-8484F2B4A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1BF31-2584-C5CA-36E4-A78BE48B7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021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33E7F1-E117-3B16-E54F-18639DDF4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A27FF-EEBD-D716-FCDD-C25BDF3DC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7F4E3-E1E3-D44F-5A92-BD06AC3DD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5BAF71-F137-4CA5-8E4C-B52B46A87553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331E5-AEA9-9E96-6432-61ADC83961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D4F74B-575A-A0BF-2403-AA126C6F9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D13CFA-1EAF-4667-8115-258117B0C9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41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gex101.com/" TargetMode="Externa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stackoverflow.com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gex101.com/" TargetMode="Externa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regexcrossword.com/" TargetMode="External"/><Relationship Id="rId3" Type="http://schemas.openxmlformats.org/officeDocument/2006/relationships/image" Target="../media/image5.svg"/><Relationship Id="rId7" Type="http://schemas.openxmlformats.org/officeDocument/2006/relationships/hyperlink" Target="https://librarycarpentry.github.io/lc-data-intro/index.html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brarycarpentry.github.io/lc-data-intro/04-exercises.html" TargetMode="External"/><Relationship Id="rId5" Type="http://schemas.openxmlformats.org/officeDocument/2006/relationships/hyperlink" Target="https://regexone.com/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www.regular-expressions.info/" TargetMode="External"/><Relationship Id="rId9" Type="http://schemas.openxmlformats.org/officeDocument/2006/relationships/hyperlink" Target="https://librarycarpentry.github.io/lc-data-intro/02-match-extract-strings.html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gist.github.com/CMCDragonkai/6c933f4a7d713ef712145c5eb94a1816" TargetMode="External"/><Relationship Id="rId3" Type="http://schemas.openxmlformats.org/officeDocument/2006/relationships/image" Target="../media/image5.svg"/><Relationship Id="rId7" Type="http://schemas.openxmlformats.org/officeDocument/2006/relationships/hyperlink" Target="https://download.microsoft.com/download/D/2/4/D240EBF6-A9BA-4E4F-A63F-AEB6DA0B921C/Regular%20expressions%20quick%20reference.pdf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quickref.me/regex.html" TargetMode="External"/><Relationship Id="rId5" Type="http://schemas.openxmlformats.org/officeDocument/2006/relationships/hyperlink" Target="https://cheatography.com/davechild/cheat-sheets/regular-expressions/" TargetMode="External"/><Relationship Id="rId4" Type="http://schemas.openxmlformats.org/officeDocument/2006/relationships/hyperlink" Target="https://regex101.com/" TargetMode="External"/><Relationship Id="rId9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mailto:f.frenzel@lse.ac.u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EC35232-B5B7-FF6A-03D1-C29C359D9C0C}"/>
              </a:ext>
            </a:extLst>
          </p:cNvPr>
          <p:cNvSpPr txBox="1"/>
          <p:nvPr/>
        </p:nvSpPr>
        <p:spPr>
          <a:xfrm>
            <a:off x="446568" y="5720317"/>
            <a:ext cx="4577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Fran Frenzel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Metadata Analyst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 London School of Economics and Political Science</a:t>
            </a:r>
          </a:p>
        </p:txBody>
      </p:sp>
      <p:pic>
        <p:nvPicPr>
          <p:cNvPr id="9" name="Picture 8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6FE46043-CEE8-DEBE-7BDC-F615ADE34D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68" y="576413"/>
            <a:ext cx="2160623" cy="960277"/>
          </a:xfrm>
          <a:prstGeom prst="rect">
            <a:avLst/>
          </a:prstGeom>
        </p:spPr>
      </p:pic>
      <p:sp>
        <p:nvSpPr>
          <p:cNvPr id="5" name="Google Shape;57;p14">
            <a:extLst>
              <a:ext uri="{FF2B5EF4-FFF2-40B4-BE49-F238E27FC236}">
                <a16:creationId xmlns:a16="http://schemas.microsoft.com/office/drawing/2014/main" id="{1D3F9AA4-6A74-F100-806E-BB2A78D9649B}"/>
              </a:ext>
            </a:extLst>
          </p:cNvPr>
          <p:cNvSpPr txBox="1">
            <a:spLocks/>
          </p:cNvSpPr>
          <p:nvPr/>
        </p:nvSpPr>
        <p:spPr>
          <a:xfrm>
            <a:off x="0" y="1987067"/>
            <a:ext cx="7560000" cy="1442000"/>
          </a:xfrm>
          <a:prstGeom prst="rect">
            <a:avLst/>
          </a:prstGeom>
          <a:solidFill>
            <a:srgbClr val="600040"/>
          </a:solidFill>
          <a:ln>
            <a:solidFill>
              <a:srgbClr val="600040"/>
            </a:solidFill>
          </a:ln>
        </p:spPr>
        <p:txBody>
          <a:bodyPr spcFirstLastPara="1" vert="horz" wrap="square" lIns="0" tIns="121900" rIns="0" bIns="121900" rtlCol="0" anchor="ctr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r>
              <a:rPr lang="en-GB" sz="3300" dirty="0"/>
              <a:t>Library Carpentry workshop - Day 2</a:t>
            </a:r>
          </a:p>
          <a:p>
            <a:r>
              <a:rPr lang="en-GB" sz="3300" dirty="0"/>
              <a:t>Regular Expressions</a:t>
            </a:r>
          </a:p>
        </p:txBody>
      </p:sp>
      <p:sp>
        <p:nvSpPr>
          <p:cNvPr id="6" name="Google Shape;59;p14">
            <a:extLst>
              <a:ext uri="{FF2B5EF4-FFF2-40B4-BE49-F238E27FC236}">
                <a16:creationId xmlns:a16="http://schemas.microsoft.com/office/drawing/2014/main" id="{F682E5E9-F2F8-D5C8-8C79-BFB3F032BF8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3429067"/>
            <a:ext cx="7560000" cy="1012400"/>
          </a:xfrm>
          <a:prstGeom prst="rect">
            <a:avLst/>
          </a:prstGeom>
          <a:solidFill>
            <a:srgbClr val="600040"/>
          </a:solidFill>
          <a:ln>
            <a:solidFill>
              <a:srgbClr val="600040"/>
            </a:solidFill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n-GB" sz="2800" dirty="0"/>
              <a:t>Aston University, 12th June 2026</a:t>
            </a:r>
          </a:p>
        </p:txBody>
      </p:sp>
      <p:pic>
        <p:nvPicPr>
          <p:cNvPr id="8" name="Google Shape;58;p14" title="lc.png">
            <a:extLst>
              <a:ext uri="{FF2B5EF4-FFF2-40B4-BE49-F238E27FC236}">
                <a16:creationId xmlns:a16="http://schemas.microsoft.com/office/drawing/2014/main" id="{A3BC5C75-C799-9452-34C8-3037DD244883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4667" y="246801"/>
            <a:ext cx="4378632" cy="6364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4224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90D6FC-8994-B66F-2518-0980114B1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91A780-B123-89B8-A592-D162993B3169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CHARACTER CLASS [ 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D920EC-E0C1-107E-5E4C-B599D3727E3B}"/>
              </a:ext>
            </a:extLst>
          </p:cNvPr>
          <p:cNvSpPr txBox="1"/>
          <p:nvPr/>
        </p:nvSpPr>
        <p:spPr>
          <a:xfrm>
            <a:off x="540000" y="1960441"/>
            <a:ext cx="10099949" cy="1007181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Character class = 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matches any single character 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from the set of characters inside [ ]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78A0D0-2611-3021-DC64-80FEFB9528AB}"/>
              </a:ext>
            </a:extLst>
          </p:cNvPr>
          <p:cNvSpPr txBox="1"/>
          <p:nvPr/>
        </p:nvSpPr>
        <p:spPr>
          <a:xfrm>
            <a:off x="2506512" y="3182493"/>
            <a:ext cx="56284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[</a:t>
            </a:r>
            <a:r>
              <a:rPr lang="en-GB" sz="40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abc</a:t>
            </a:r>
            <a:r>
              <a:rPr lang="en-GB" sz="40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]  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=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1E9D1F-F0D0-8708-7474-2CAC942518D4}"/>
              </a:ext>
            </a:extLst>
          </p:cNvPr>
          <p:cNvSpPr txBox="1"/>
          <p:nvPr/>
        </p:nvSpPr>
        <p:spPr>
          <a:xfrm>
            <a:off x="2506512" y="3965301"/>
            <a:ext cx="67329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[agp1] 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=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4192AD-11DF-CBBF-188D-3E9761B34683}"/>
              </a:ext>
            </a:extLst>
          </p:cNvPr>
          <p:cNvSpPr txBox="1"/>
          <p:nvPr/>
        </p:nvSpPr>
        <p:spPr>
          <a:xfrm>
            <a:off x="2506512" y="4748109"/>
            <a:ext cx="55563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[125]  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=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  <a:endParaRPr lang="en-GB" sz="4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43E361-6324-BAD9-2779-6856AFBE1557}"/>
              </a:ext>
            </a:extLst>
          </p:cNvPr>
          <p:cNvSpPr txBox="1"/>
          <p:nvPr/>
        </p:nvSpPr>
        <p:spPr>
          <a:xfrm>
            <a:off x="2506063" y="5561414"/>
            <a:ext cx="55915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b[ai]g 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=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</a:t>
            </a:r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GB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endParaRPr lang="en-GB" sz="4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D58516E8-9422-8744-0F47-2046A7290B5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5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B6C163-BAA4-8AB9-2894-6F122DEE4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C9DE08-0606-550F-122B-B1974DAA7F48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CHARACTER CLASS [ 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AB4B4D-DCB7-AF8C-A314-4C357C83AF2E}"/>
              </a:ext>
            </a:extLst>
          </p:cNvPr>
          <p:cNvSpPr txBox="1"/>
          <p:nvPr/>
        </p:nvSpPr>
        <p:spPr>
          <a:xfrm>
            <a:off x="540000" y="2030834"/>
            <a:ext cx="9528511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 not </a:t>
            </a: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escape metacharacters in character classes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A8CFD5-02CF-8836-F92E-E28E72BF9A12}"/>
              </a:ext>
            </a:extLst>
          </p:cNvPr>
          <p:cNvSpPr txBox="1"/>
          <p:nvPr/>
        </p:nvSpPr>
        <p:spPr>
          <a:xfrm>
            <a:off x="1545479" y="3680047"/>
            <a:ext cx="4240263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Hello[.,!?]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809120-6385-3D15-CA06-E5CAF5937BD2}"/>
              </a:ext>
            </a:extLst>
          </p:cNvPr>
          <p:cNvSpPr txBox="1"/>
          <p:nvPr/>
        </p:nvSpPr>
        <p:spPr>
          <a:xfrm>
            <a:off x="7045783" y="3007174"/>
            <a:ext cx="1697901" cy="255454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Hello.</a:t>
            </a:r>
          </a:p>
          <a:p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Hello,</a:t>
            </a:r>
            <a:r>
              <a:rPr lang="en-GB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_</a:t>
            </a:r>
          </a:p>
          <a:p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Hello!</a:t>
            </a:r>
          </a:p>
          <a:p>
            <a:r>
              <a:rPr lang="en-GB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Hello?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2F86C3-8DA2-4466-BEEC-C21A19E9CCEC}"/>
              </a:ext>
            </a:extLst>
          </p:cNvPr>
          <p:cNvSpPr txBox="1"/>
          <p:nvPr/>
        </p:nvSpPr>
        <p:spPr>
          <a:xfrm>
            <a:off x="5557040" y="3682732"/>
            <a:ext cx="1290738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 &lt;-</a:t>
            </a:r>
          </a:p>
        </p:txBody>
      </p:sp>
      <p:pic>
        <p:nvPicPr>
          <p:cNvPr id="3" name="Picture 2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AA236845-2000-31C2-65D0-9DDBE8418C0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A0738C-03EC-67B5-2620-2853DAAD0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7BCC79-048C-3202-FBD5-8CCBD719D6D9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46A1C1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331C09-BB04-6FD4-D60B-278502E32C67}"/>
              </a:ext>
            </a:extLst>
          </p:cNvPr>
          <p:cNvSpPr txBox="1"/>
          <p:nvPr/>
        </p:nvSpPr>
        <p:spPr>
          <a:xfrm>
            <a:off x="550863" y="1867787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Write 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regular expression matching both “</a:t>
            </a:r>
            <a:r>
              <a:rPr lang="en-GB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hand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” and “</a:t>
            </a:r>
            <a:r>
              <a:rPr lang="en-GB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wind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”.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F16A17-E92B-06EF-88DD-D90124E55C8B}"/>
              </a:ext>
            </a:extLst>
          </p:cNvPr>
          <p:cNvSpPr txBox="1"/>
          <p:nvPr/>
        </p:nvSpPr>
        <p:spPr>
          <a:xfrm>
            <a:off x="1200150" y="4413920"/>
            <a:ext cx="10602644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[</a:t>
            </a:r>
            <a:r>
              <a:rPr kumimoji="0" lang="en-GB" sz="32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hw</a:t>
            </a: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][ai]</a:t>
            </a:r>
            <a:r>
              <a:rPr kumimoji="0" lang="en-GB" sz="32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nd</a:t>
            </a:r>
            <a:endParaRPr kumimoji="0" lang="en-GB" sz="32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50" charset="0"/>
              <a:ea typeface="Roboto Mono" panose="00000009000000000000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0A5210-EE4D-A274-8B97-A7339FBF8281}"/>
              </a:ext>
            </a:extLst>
          </p:cNvPr>
          <p:cNvSpPr txBox="1"/>
          <p:nvPr/>
        </p:nvSpPr>
        <p:spPr>
          <a:xfrm>
            <a:off x="1200150" y="3705716"/>
            <a:ext cx="10602644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hand|wind</a:t>
            </a:r>
            <a:endParaRPr kumimoji="0" lang="en-GB" sz="32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50" charset="0"/>
              <a:ea typeface="Roboto Mono" panose="00000009000000000000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FFADE-1B2E-0068-2810-9E94C6AFB728}"/>
              </a:ext>
            </a:extLst>
          </p:cNvPr>
          <p:cNvSpPr txBox="1"/>
          <p:nvPr/>
        </p:nvSpPr>
        <p:spPr>
          <a:xfrm>
            <a:off x="1228065" y="5122124"/>
            <a:ext cx="10602644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h|wa|ind</a:t>
            </a:r>
            <a:endParaRPr kumimoji="0" lang="en-GB" sz="32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50" charset="0"/>
              <a:ea typeface="Roboto Mono" panose="00000009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2D8D69-5932-07D4-6AB1-565C68DE734E}"/>
              </a:ext>
            </a:extLst>
          </p:cNvPr>
          <p:cNvSpPr txBox="1"/>
          <p:nvPr/>
        </p:nvSpPr>
        <p:spPr>
          <a:xfrm>
            <a:off x="1200150" y="2997511"/>
            <a:ext cx="10602644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..</a:t>
            </a:r>
            <a:r>
              <a:rPr kumimoji="0" lang="en-GB" sz="32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nd</a:t>
            </a:r>
            <a:endParaRPr kumimoji="0" lang="en-GB" sz="32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50" charset="0"/>
              <a:ea typeface="Roboto Mono" panose="00000009000000000000" pitchFamily="5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7321E1-3DBB-F29C-7FB9-B34FA8FFC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5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6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C03BE9-4AB5-6F6D-BA9F-37B706F2C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B3B951-E3BE-16C4-CB1C-875B5AB77308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RANGES 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2BA3D7-0D34-9402-359E-22538094455F}"/>
              </a:ext>
            </a:extLst>
          </p:cNvPr>
          <p:cNvSpPr txBox="1"/>
          <p:nvPr/>
        </p:nvSpPr>
        <p:spPr>
          <a:xfrm>
            <a:off x="540000" y="2143210"/>
            <a:ext cx="10099949" cy="51473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is defined by using “-” (dash) between two characters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542D39-2536-DC89-B079-51354C3E6D54}"/>
              </a:ext>
            </a:extLst>
          </p:cNvPr>
          <p:cNvSpPr txBox="1"/>
          <p:nvPr/>
        </p:nvSpPr>
        <p:spPr>
          <a:xfrm>
            <a:off x="2219123" y="3384204"/>
            <a:ext cx="5985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[a-z]  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=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lowercase letter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466E47-0BC0-80F8-E93C-E880DD96F480}"/>
              </a:ext>
            </a:extLst>
          </p:cNvPr>
          <p:cNvSpPr txBox="1"/>
          <p:nvPr/>
        </p:nvSpPr>
        <p:spPr>
          <a:xfrm>
            <a:off x="2218673" y="3907424"/>
            <a:ext cx="6019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[A-Z]  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=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uppercase letter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3EEF25-6BBD-C316-9F79-D6F34F0341BF}"/>
              </a:ext>
            </a:extLst>
          </p:cNvPr>
          <p:cNvSpPr txBox="1"/>
          <p:nvPr/>
        </p:nvSpPr>
        <p:spPr>
          <a:xfrm>
            <a:off x="2218673" y="4953864"/>
            <a:ext cx="43973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[0-9]  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=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digit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85EBD8-6366-8993-08AC-D9026D625E83}"/>
              </a:ext>
            </a:extLst>
          </p:cNvPr>
          <p:cNvSpPr txBox="1"/>
          <p:nvPr/>
        </p:nvSpPr>
        <p:spPr>
          <a:xfrm>
            <a:off x="2218673" y="5477084"/>
            <a:ext cx="7018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[a-z0-9] 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=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lowercase letter or digit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2BA440-BC30-B4A3-C632-D8E964E24CCA}"/>
              </a:ext>
            </a:extLst>
          </p:cNvPr>
          <p:cNvSpPr txBox="1"/>
          <p:nvPr/>
        </p:nvSpPr>
        <p:spPr>
          <a:xfrm>
            <a:off x="539999" y="2634316"/>
            <a:ext cx="10099949" cy="51473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enclosed in [ ]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5F67A2-4987-DF06-7A72-5C9184F18027}"/>
              </a:ext>
            </a:extLst>
          </p:cNvPr>
          <p:cNvSpPr txBox="1"/>
          <p:nvPr/>
        </p:nvSpPr>
        <p:spPr>
          <a:xfrm>
            <a:off x="2218673" y="4430644"/>
            <a:ext cx="7289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[a-</a:t>
            </a:r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zA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-Z]  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= 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lower- or uppercase letter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A9025E81-B2B5-00F7-C9D4-38D04007926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46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0" grpId="0"/>
      <p:bldP spid="12" grpId="0"/>
      <p:bldP spid="13" grpId="0"/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1C611E-5D52-5E65-B731-C4894989A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440F41-32D3-8A5F-5D43-75FA3538241C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RANGES II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FE63D-61C4-AB46-BF7D-8CCDA25DD79E}"/>
              </a:ext>
            </a:extLst>
          </p:cNvPr>
          <p:cNvSpPr txBox="1"/>
          <p:nvPr/>
        </p:nvSpPr>
        <p:spPr>
          <a:xfrm>
            <a:off x="540000" y="1970608"/>
            <a:ext cx="4901919" cy="1007181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</a:t>
            </a:r>
            <a:r>
              <a:rPr kumimoji="0" lang="en-GB" sz="28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ou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can define whatever range you want, </a:t>
            </a:r>
            <a:r>
              <a:rPr kumimoji="0" lang="en-GB" sz="28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e.g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A69331-4F66-CA1C-2157-6D5440F13D0C}"/>
              </a:ext>
            </a:extLst>
          </p:cNvPr>
          <p:cNvSpPr txBox="1"/>
          <p:nvPr/>
        </p:nvSpPr>
        <p:spPr>
          <a:xfrm>
            <a:off x="871083" y="3252131"/>
            <a:ext cx="3871573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b[a-</a:t>
            </a:r>
            <a:r>
              <a:rPr lang="en-GB" sz="48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eu</a:t>
            </a:r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-z]g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4C1559-9AC8-A9F2-7AFB-7DA5F8971289}"/>
              </a:ext>
            </a:extLst>
          </p:cNvPr>
          <p:cNvSpPr txBox="1"/>
          <p:nvPr/>
        </p:nvSpPr>
        <p:spPr>
          <a:xfrm>
            <a:off x="6096000" y="1976103"/>
            <a:ext cx="880369" cy="206210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</a:p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</a:p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EF993F-1F90-36FA-23C5-BBDB1AABFF22}"/>
              </a:ext>
            </a:extLst>
          </p:cNvPr>
          <p:cNvSpPr txBox="1"/>
          <p:nvPr/>
        </p:nvSpPr>
        <p:spPr>
          <a:xfrm>
            <a:off x="6096000" y="4038206"/>
            <a:ext cx="1774845" cy="1077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bigger</a:t>
            </a:r>
          </a:p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hand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A9F0E0-C3CF-9BF6-5636-F4A0A2F26A11}"/>
              </a:ext>
            </a:extLst>
          </p:cNvPr>
          <p:cNvSpPr txBox="1"/>
          <p:nvPr/>
        </p:nvSpPr>
        <p:spPr>
          <a:xfrm>
            <a:off x="6096000" y="5700199"/>
            <a:ext cx="265489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cab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3F467-D854-3484-3D00-5F049DC2FA01}"/>
              </a:ext>
            </a:extLst>
          </p:cNvPr>
          <p:cNvSpPr txBox="1"/>
          <p:nvPr/>
        </p:nvSpPr>
        <p:spPr>
          <a:xfrm>
            <a:off x="6096000" y="5115424"/>
            <a:ext cx="1729961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byg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832D15-208F-E2EF-DB82-94E080C71393}"/>
              </a:ext>
            </a:extLst>
          </p:cNvPr>
          <p:cNvSpPr txBox="1"/>
          <p:nvPr/>
        </p:nvSpPr>
        <p:spPr>
          <a:xfrm>
            <a:off x="9027964" y="2087710"/>
            <a:ext cx="2790997" cy="39908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3400"/>
              </a:lnSpc>
              <a:spcAft>
                <a:spcPts val="1200"/>
              </a:spcAft>
            </a:pP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the </a:t>
            </a:r>
            <a:r>
              <a:rPr lang="en-GB" sz="24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bear is taking his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the </a:t>
            </a:r>
            <a:r>
              <a:rPr lang="en-GB" sz="24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full of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s. If only he had a </a:t>
            </a:r>
            <a:r>
              <a:rPr lang="en-GB" sz="24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 hand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fit his swatter to make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byg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ones of all the cab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s.</a:t>
            </a:r>
            <a:endParaRPr lang="en-GB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FEBA79-A1BD-C03A-F499-31E0D21929ED}"/>
              </a:ext>
            </a:extLst>
          </p:cNvPr>
          <p:cNvSpPr txBox="1"/>
          <p:nvPr/>
        </p:nvSpPr>
        <p:spPr>
          <a:xfrm>
            <a:off x="4892248" y="3252131"/>
            <a:ext cx="922047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-&gt;</a:t>
            </a:r>
          </a:p>
        </p:txBody>
      </p:sp>
      <p:pic>
        <p:nvPicPr>
          <p:cNvPr id="3" name="Picture 2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B54EEC76-37FD-1418-679C-D02D55BA90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0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4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CA4EDD-3A56-B319-E705-14EE55D7B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49EE28-756B-023A-AA70-2AB19AFD843F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46A1C1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2BA93F-49C6-88C5-88AD-D368E263F163}"/>
              </a:ext>
            </a:extLst>
          </p:cNvPr>
          <p:cNvSpPr txBox="1"/>
          <p:nvPr/>
        </p:nvSpPr>
        <p:spPr>
          <a:xfrm>
            <a:off x="540000" y="1947077"/>
            <a:ext cx="10602644" cy="884070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Which of these would match </a:t>
            </a:r>
            <a:r>
              <a:rPr lang="en-GB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 </a:t>
            </a:r>
            <a:r>
              <a:rPr lang="en-GB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upper-case letter between A and F</a:t>
            </a:r>
            <a:r>
              <a:rPr lang="en-GB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followed by a </a:t>
            </a:r>
            <a:r>
              <a:rPr lang="en-GB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single digit?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5800D3-5A3B-F47A-3871-FC358F3C9703}"/>
              </a:ext>
            </a:extLst>
          </p:cNvPr>
          <p:cNvSpPr txBox="1"/>
          <p:nvPr/>
        </p:nvSpPr>
        <p:spPr>
          <a:xfrm>
            <a:off x="1217048" y="4050655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3) [FEDCBA][7894561230]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A29EEE-CDCB-9CBD-B2B4-DBD575B39E67}"/>
              </a:ext>
            </a:extLst>
          </p:cNvPr>
          <p:cNvSpPr txBox="1"/>
          <p:nvPr/>
        </p:nvSpPr>
        <p:spPr>
          <a:xfrm>
            <a:off x="1217048" y="3474362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2) [A-F0-9]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CBF59B-3E5C-90F6-0DB3-E63B2400BFE6}"/>
              </a:ext>
            </a:extLst>
          </p:cNvPr>
          <p:cNvSpPr txBox="1"/>
          <p:nvPr/>
        </p:nvSpPr>
        <p:spPr>
          <a:xfrm>
            <a:off x="1200150" y="4626948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4) (A-F)(0-9)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21A3B6-D79F-5A97-6988-5BA5E4819A9F}"/>
              </a:ext>
            </a:extLst>
          </p:cNvPr>
          <p:cNvSpPr txBox="1"/>
          <p:nvPr/>
        </p:nvSpPr>
        <p:spPr>
          <a:xfrm>
            <a:off x="1200150" y="2898069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1) [a-z][9-0]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59827B8-6AF4-2306-672E-4DCFB782B89B}"/>
              </a:ext>
            </a:extLst>
          </p:cNvPr>
          <p:cNvSpPr txBox="1"/>
          <p:nvPr/>
        </p:nvSpPr>
        <p:spPr>
          <a:xfrm>
            <a:off x="1200150" y="5203241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50" charset="0"/>
                <a:ea typeface="Roboto Mono" panose="00000009000000000000" pitchFamily="50" charset="0"/>
              </a:rPr>
              <a:t>5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) None,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 but </a:t>
            </a:r>
            <a:r>
              <a:rPr kumimoji="0" lang="en-GB" sz="2800" i="1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{</a:t>
            </a:r>
            <a:r>
              <a:rPr kumimoji="0" lang="en-GB" sz="2800" i="1" u="non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your_reg</a:t>
            </a:r>
            <a:r>
              <a:rPr lang="en-GB" sz="2800" i="1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50" charset="0"/>
                <a:ea typeface="Roboto Mono" panose="00000009000000000000" pitchFamily="50" charset="0"/>
              </a:rPr>
              <a:t>_</a:t>
            </a:r>
            <a:r>
              <a:rPr kumimoji="0" lang="en-GB" sz="2800" i="1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ex} 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would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50" charset="0"/>
              <a:ea typeface="Roboto Mono" panose="00000009000000000000" pitchFamily="50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23AF25-0D9C-CA76-597C-24F73640B0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5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0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373A55-D3F4-8F1C-6318-63A1283D2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ACC208-BFAF-2134-6DD5-4E3B2EAA7FC4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QUANTIFIERS 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1FE3CB-8AAF-6A13-BA56-334E385D25E5}"/>
              </a:ext>
            </a:extLst>
          </p:cNvPr>
          <p:cNvSpPr txBox="1"/>
          <p:nvPr/>
        </p:nvSpPr>
        <p:spPr>
          <a:xfrm>
            <a:off x="625522" y="2011989"/>
            <a:ext cx="3646224" cy="1068736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6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*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(zero or more)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526121-B7D3-2CFA-0A95-1D7F7CF27064}"/>
              </a:ext>
            </a:extLst>
          </p:cNvPr>
          <p:cNvSpPr txBox="1"/>
          <p:nvPr/>
        </p:nvSpPr>
        <p:spPr>
          <a:xfrm>
            <a:off x="4271749" y="2024096"/>
            <a:ext cx="3646225" cy="1068736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+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(one or more)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E31EB7-094A-4E57-EFF7-D12AEE8C837C}"/>
              </a:ext>
            </a:extLst>
          </p:cNvPr>
          <p:cNvSpPr txBox="1"/>
          <p:nvPr/>
        </p:nvSpPr>
        <p:spPr>
          <a:xfrm>
            <a:off x="8179561" y="2011989"/>
            <a:ext cx="3646217" cy="1068736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6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?</a:t>
            </a:r>
            <a:endParaRPr lang="en-GB" sz="2800" b="1" dirty="0">
              <a:solidFill>
                <a:prstClr val="black">
                  <a:lumMod val="85000"/>
                  <a:lumOff val="15000"/>
                </a:prst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(zero or one)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DAD043-785D-9028-E5AC-15405915AC78}"/>
              </a:ext>
            </a:extLst>
          </p:cNvPr>
          <p:cNvSpPr txBox="1"/>
          <p:nvPr/>
        </p:nvSpPr>
        <p:spPr>
          <a:xfrm>
            <a:off x="955344" y="4354689"/>
            <a:ext cx="2328010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ab</a:t>
            </a:r>
            <a:r>
              <a:rPr kumimoji="0" lang="en-GB" sz="32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*</a:t>
            </a: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 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F17AD9-6657-A178-7EE7-EDE84DF080CC}"/>
              </a:ext>
            </a:extLst>
          </p:cNvPr>
          <p:cNvSpPr txBox="1"/>
          <p:nvPr/>
        </p:nvSpPr>
        <p:spPr>
          <a:xfrm>
            <a:off x="2598041" y="3409026"/>
            <a:ext cx="1188146" cy="267765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</a:p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</a:t>
            </a:r>
          </a:p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</a:t>
            </a:r>
          </a:p>
          <a:p>
            <a:r>
              <a:rPr lang="en-GB" sz="2800" dirty="0" err="1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</a:t>
            </a:r>
            <a:endParaRPr lang="en-GB" sz="2800" dirty="0">
              <a:highlight>
                <a:srgbClr val="C0C0C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800" dirty="0" err="1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abbbb</a:t>
            </a:r>
            <a:endParaRPr lang="en-GB" sz="2800" dirty="0">
              <a:highlight>
                <a:srgbClr val="C0C0C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5BF293-1D19-CB62-95AA-D6CC113FA5FD}"/>
              </a:ext>
            </a:extLst>
          </p:cNvPr>
          <p:cNvSpPr txBox="1"/>
          <p:nvPr/>
        </p:nvSpPr>
        <p:spPr>
          <a:xfrm>
            <a:off x="4574155" y="4354689"/>
            <a:ext cx="2328010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ab</a:t>
            </a:r>
            <a:r>
              <a:rPr kumimoji="0" lang="en-GB" sz="32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+</a:t>
            </a: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 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7DC362-DCD2-78A7-38E3-C1DAF851EEE8}"/>
              </a:ext>
            </a:extLst>
          </p:cNvPr>
          <p:cNvSpPr txBox="1"/>
          <p:nvPr/>
        </p:nvSpPr>
        <p:spPr>
          <a:xfrm>
            <a:off x="6244267" y="3409026"/>
            <a:ext cx="1188146" cy="267765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</a:p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</a:t>
            </a:r>
          </a:p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</a:t>
            </a:r>
          </a:p>
          <a:p>
            <a:r>
              <a:rPr lang="en-GB" sz="2800" dirty="0" err="1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</a:t>
            </a:r>
            <a:endParaRPr lang="en-GB" sz="2800" dirty="0">
              <a:highlight>
                <a:srgbClr val="C0C0C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800" dirty="0" err="1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abbbb</a:t>
            </a:r>
            <a:endParaRPr lang="en-GB" sz="2800" dirty="0">
              <a:highlight>
                <a:srgbClr val="C0C0C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FC2342-120F-6565-2EE5-A6956746AA31}"/>
              </a:ext>
            </a:extLst>
          </p:cNvPr>
          <p:cNvSpPr txBox="1"/>
          <p:nvPr/>
        </p:nvSpPr>
        <p:spPr>
          <a:xfrm>
            <a:off x="8220381" y="4354688"/>
            <a:ext cx="2328010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ab</a:t>
            </a:r>
            <a:r>
              <a:rPr kumimoji="0" lang="en-GB" sz="32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?</a:t>
            </a: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 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F0BDF5-61BF-027E-9447-D6FE5F34CB79}"/>
              </a:ext>
            </a:extLst>
          </p:cNvPr>
          <p:cNvSpPr txBox="1"/>
          <p:nvPr/>
        </p:nvSpPr>
        <p:spPr>
          <a:xfrm>
            <a:off x="9890493" y="3409026"/>
            <a:ext cx="1188146" cy="267765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</a:p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</a:t>
            </a: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</a:t>
            </a:r>
          </a:p>
          <a:p>
            <a:r>
              <a:rPr lang="en-GB" sz="2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abbbb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CFA836A-B194-C19E-BE37-5C012AE39182}"/>
              </a:ext>
            </a:extLst>
          </p:cNvPr>
          <p:cNvCxnSpPr/>
          <p:nvPr/>
        </p:nvCxnSpPr>
        <p:spPr>
          <a:xfrm>
            <a:off x="4271749" y="2011989"/>
            <a:ext cx="0" cy="3597241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8A9DB9D-A693-6CB4-F05F-5A576DD6E9A4}"/>
              </a:ext>
            </a:extLst>
          </p:cNvPr>
          <p:cNvCxnSpPr/>
          <p:nvPr/>
        </p:nvCxnSpPr>
        <p:spPr>
          <a:xfrm>
            <a:off x="7917976" y="2024096"/>
            <a:ext cx="0" cy="3597241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4B1F9E95-D65E-8A53-4704-15175900CF0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5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2" grpId="0"/>
      <p:bldP spid="13" grpId="0"/>
      <p:bldP spid="15" grpId="0"/>
      <p:bldP spid="16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61A4E4-2010-A09A-DEB6-4B1AE3834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0BF2B2-9AEA-F9E1-B6A1-FA0B27DC72FD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QUANTIFIERS II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C77EBA-B6F6-C7D7-0277-66AC858B6A6C}"/>
              </a:ext>
            </a:extLst>
          </p:cNvPr>
          <p:cNvSpPr txBox="1"/>
          <p:nvPr/>
        </p:nvSpPr>
        <p:spPr>
          <a:xfrm>
            <a:off x="625520" y="2011989"/>
            <a:ext cx="3646226" cy="1068736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+mn-cs"/>
              </a:rPr>
              <a:t>{n}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(exactly n)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E70367-8E67-CDE9-672D-B95E005F3BD0}"/>
              </a:ext>
            </a:extLst>
          </p:cNvPr>
          <p:cNvSpPr txBox="1"/>
          <p:nvPr/>
        </p:nvSpPr>
        <p:spPr>
          <a:xfrm>
            <a:off x="4271749" y="2024096"/>
            <a:ext cx="3646226" cy="1068736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6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  <a:cs typeface="+mn-cs"/>
              </a:rPr>
              <a:t>{n,}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(at least n)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938E33-1173-3039-04B6-0F870D86A1DD}"/>
              </a:ext>
            </a:extLst>
          </p:cNvPr>
          <p:cNvSpPr txBox="1"/>
          <p:nvPr/>
        </p:nvSpPr>
        <p:spPr>
          <a:xfrm>
            <a:off x="7917976" y="2011989"/>
            <a:ext cx="3646226" cy="1068736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+mn-cs"/>
              </a:rPr>
              <a:t>{</a:t>
            </a:r>
            <a:r>
              <a:rPr lang="en-GB" sz="36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+mn-cs"/>
              </a:rPr>
              <a:t>n,m</a:t>
            </a:r>
            <a:r>
              <a:rPr lang="en-GB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+mn-cs"/>
              </a:rPr>
              <a:t>}</a:t>
            </a:r>
            <a:endParaRPr lang="en-GB" sz="2800" b="1" dirty="0">
              <a:solidFill>
                <a:prstClr val="black">
                  <a:lumMod val="85000"/>
                  <a:lumOff val="15000"/>
                </a:prst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(between n and m)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FB48D8B-5892-7FC5-3FE7-389BC09414C6}"/>
              </a:ext>
            </a:extLst>
          </p:cNvPr>
          <p:cNvCxnSpPr/>
          <p:nvPr/>
        </p:nvCxnSpPr>
        <p:spPr>
          <a:xfrm>
            <a:off x="4271749" y="2011989"/>
            <a:ext cx="0" cy="3597241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20DB097-D9F8-A4E9-651D-E10963597494}"/>
              </a:ext>
            </a:extLst>
          </p:cNvPr>
          <p:cNvCxnSpPr/>
          <p:nvPr/>
        </p:nvCxnSpPr>
        <p:spPr>
          <a:xfrm>
            <a:off x="7917976" y="2024096"/>
            <a:ext cx="0" cy="3597241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D20CE94-406E-7C83-11BE-45FFCF334B44}"/>
              </a:ext>
            </a:extLst>
          </p:cNvPr>
          <p:cNvSpPr txBox="1"/>
          <p:nvPr/>
        </p:nvSpPr>
        <p:spPr>
          <a:xfrm>
            <a:off x="955344" y="4136328"/>
            <a:ext cx="2328010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ab</a:t>
            </a:r>
            <a:r>
              <a:rPr lang="en-GB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{2}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854CF-F59F-AEEE-0140-8DC7D0380ECE}"/>
              </a:ext>
            </a:extLst>
          </p:cNvPr>
          <p:cNvSpPr txBox="1"/>
          <p:nvPr/>
        </p:nvSpPr>
        <p:spPr>
          <a:xfrm>
            <a:off x="2598041" y="3409026"/>
            <a:ext cx="1043876" cy="230832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</a:p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</a:t>
            </a:r>
          </a:p>
          <a:p>
            <a:r>
              <a:rPr lang="en-GB" sz="24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</a:t>
            </a:r>
          </a:p>
          <a:p>
            <a:r>
              <a:rPr lang="en-GB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</a:t>
            </a:r>
            <a:endParaRPr lang="en-GB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abbbb</a:t>
            </a:r>
            <a:endParaRPr lang="en-GB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E9A056-9D58-F156-9251-51B625BD20C0}"/>
              </a:ext>
            </a:extLst>
          </p:cNvPr>
          <p:cNvSpPr txBox="1"/>
          <p:nvPr/>
        </p:nvSpPr>
        <p:spPr>
          <a:xfrm>
            <a:off x="4574155" y="4136321"/>
            <a:ext cx="2328010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ab</a:t>
            </a:r>
            <a:r>
              <a:rPr lang="en-GB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{2,}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F082E7-6731-85B1-81B3-9956FBF9D9C8}"/>
              </a:ext>
            </a:extLst>
          </p:cNvPr>
          <p:cNvSpPr txBox="1"/>
          <p:nvPr/>
        </p:nvSpPr>
        <p:spPr>
          <a:xfrm>
            <a:off x="6244267" y="3409026"/>
            <a:ext cx="1043876" cy="230832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</a:p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</a:t>
            </a:r>
          </a:p>
          <a:p>
            <a:r>
              <a:rPr lang="en-GB" sz="24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</a:t>
            </a:r>
          </a:p>
          <a:p>
            <a:r>
              <a:rPr lang="en-GB" sz="2400" dirty="0" err="1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</a:t>
            </a:r>
            <a:endParaRPr lang="en-GB" sz="2400" dirty="0">
              <a:highlight>
                <a:srgbClr val="C0C0C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400" dirty="0" err="1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abbbb</a:t>
            </a:r>
            <a:endParaRPr lang="en-GB" sz="2400" dirty="0">
              <a:highlight>
                <a:srgbClr val="C0C0C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A251F3-23AD-2089-FE30-FBF4D20E6539}"/>
              </a:ext>
            </a:extLst>
          </p:cNvPr>
          <p:cNvSpPr txBox="1"/>
          <p:nvPr/>
        </p:nvSpPr>
        <p:spPr>
          <a:xfrm>
            <a:off x="8220381" y="4136320"/>
            <a:ext cx="2328010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ab</a:t>
            </a:r>
            <a:r>
              <a:rPr lang="en-GB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{1,3}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197AC6-5AF4-0F32-13D7-0F4803130260}"/>
              </a:ext>
            </a:extLst>
          </p:cNvPr>
          <p:cNvSpPr txBox="1"/>
          <p:nvPr/>
        </p:nvSpPr>
        <p:spPr>
          <a:xfrm>
            <a:off x="9890493" y="3409026"/>
            <a:ext cx="1043876" cy="230832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</a:p>
          <a:p>
            <a:r>
              <a:rPr lang="en-GB" sz="24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</a:t>
            </a:r>
          </a:p>
          <a:p>
            <a:r>
              <a:rPr lang="en-GB" sz="24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</a:t>
            </a:r>
          </a:p>
          <a:p>
            <a:r>
              <a:rPr lang="en-GB" sz="2400" dirty="0" err="1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</a:t>
            </a:r>
            <a:endParaRPr lang="en-GB" sz="2400" dirty="0">
              <a:highlight>
                <a:srgbClr val="C0C0C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abbbb</a:t>
            </a:r>
            <a:endParaRPr lang="en-GB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…</a:t>
            </a:r>
          </a:p>
        </p:txBody>
      </p:sp>
      <p:pic>
        <p:nvPicPr>
          <p:cNvPr id="12" name="Picture 1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6059AD5A-EB95-361C-21CB-F991263269B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3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6E4FFF-E76E-6EA2-0200-F5DDE6DB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90D58A-EAFE-1AD6-BE40-8260DFFDD95D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QUANTIFIERS III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A5CBF6-5976-E7F9-3139-DB91E49504B0}"/>
              </a:ext>
            </a:extLst>
          </p:cNvPr>
          <p:cNvSpPr txBox="1"/>
          <p:nvPr/>
        </p:nvSpPr>
        <p:spPr>
          <a:xfrm>
            <a:off x="540000" y="1922872"/>
            <a:ext cx="10099949" cy="884070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</a:t>
            </a:r>
            <a:r>
              <a:rPr kumimoji="0" lang="en-GB" sz="24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ou</a:t>
            </a: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can use quantifiers with individual characters, ranges and character classes: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72CB08-DFA6-0C39-73B2-BF1D42F91523}"/>
              </a:ext>
            </a:extLst>
          </p:cNvPr>
          <p:cNvSpPr txBox="1"/>
          <p:nvPr/>
        </p:nvSpPr>
        <p:spPr>
          <a:xfrm>
            <a:off x="1396413" y="3102962"/>
            <a:ext cx="509306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bo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{1,2}t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	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bot, boot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27A44F-25A7-E408-9889-F431530A3280}"/>
              </a:ext>
            </a:extLst>
          </p:cNvPr>
          <p:cNvSpPr txBox="1"/>
          <p:nvPr/>
        </p:nvSpPr>
        <p:spPr>
          <a:xfrm>
            <a:off x="1396413" y="3820625"/>
            <a:ext cx="5662127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b[</a:t>
            </a:r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ao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]{1,2}t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bot, bat, boat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CF590E-B14A-A2D3-416A-ABEDB0D45731}"/>
              </a:ext>
            </a:extLst>
          </p:cNvPr>
          <p:cNvSpPr txBox="1"/>
          <p:nvPr/>
        </p:nvSpPr>
        <p:spPr>
          <a:xfrm>
            <a:off x="1396413" y="4538288"/>
            <a:ext cx="883767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b[a-z]{1,}t  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anything starting in b and ending in t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C23906-F128-6768-435C-39776BD4D355}"/>
              </a:ext>
            </a:extLst>
          </p:cNvPr>
          <p:cNvSpPr txBox="1"/>
          <p:nvPr/>
        </p:nvSpPr>
        <p:spPr>
          <a:xfrm>
            <a:off x="1396413" y="5970171"/>
            <a:ext cx="689964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		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anything of any length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8F7E2E-18D0-9636-A855-2B2185BF76ED}"/>
              </a:ext>
            </a:extLst>
          </p:cNvPr>
          <p:cNvSpPr txBox="1"/>
          <p:nvPr/>
        </p:nvSpPr>
        <p:spPr>
          <a:xfrm>
            <a:off x="1396413" y="5255951"/>
            <a:ext cx="8932253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b.{2}t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	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boat, beet, bait, blot, bolt, b?!t, b7xt, …</a:t>
            </a:r>
            <a:endParaRPr lang="en-GB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0CE7D018-ECE2-95B0-8C33-D7C2871A96C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3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3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A3AE3F-5C6D-CBE4-FB0C-466A371A2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B61B87-5E67-7186-27FA-DEB3C17AB6A3}"/>
              </a:ext>
            </a:extLst>
          </p:cNvPr>
          <p:cNvSpPr txBox="1"/>
          <p:nvPr/>
        </p:nvSpPr>
        <p:spPr>
          <a:xfrm>
            <a:off x="0" y="882000"/>
            <a:ext cx="7572375" cy="648997"/>
          </a:xfrm>
          <a:prstGeom prst="rect">
            <a:avLst/>
          </a:prstGeom>
          <a:solidFill>
            <a:srgbClr val="46A1C1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0BD854-EDAE-7872-F608-6A97E227FD69}"/>
              </a:ext>
            </a:extLst>
          </p:cNvPr>
          <p:cNvSpPr txBox="1"/>
          <p:nvPr/>
        </p:nvSpPr>
        <p:spPr>
          <a:xfrm>
            <a:off x="540000" y="2522563"/>
            <a:ext cx="10602644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1) Write a regular expression that would match an </a:t>
            </a:r>
            <a:r>
              <a:rPr kumimoji="0" lang="en-GB" sz="32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ISSN</a:t>
            </a: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F02497-AF5C-9C2B-B3DC-726413611912}"/>
              </a:ext>
            </a:extLst>
          </p:cNvPr>
          <p:cNvSpPr txBox="1"/>
          <p:nvPr/>
        </p:nvSpPr>
        <p:spPr>
          <a:xfrm>
            <a:off x="540000" y="3682027"/>
            <a:ext cx="10602644" cy="63784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2) Write a regular expression that would match an </a:t>
            </a:r>
            <a:r>
              <a:rPr kumimoji="0" lang="en-GB" sz="32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ISBN</a:t>
            </a:r>
            <a:r>
              <a:rPr kumimoji="0" lang="en-GB" sz="32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321399-51DF-6CA3-84AD-2B3B11BE1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5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4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142B04-4345-098A-7C2A-7E6480E4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FD3395-B6C5-C08A-6B0A-1FD110C5FF10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WHAT IS A REGULAR EXPRESSION?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A78C23-DEEA-3CD8-8A33-D61F38DFE6C3}"/>
              </a:ext>
            </a:extLst>
          </p:cNvPr>
          <p:cNvSpPr txBox="1"/>
          <p:nvPr/>
        </p:nvSpPr>
        <p:spPr>
          <a:xfrm>
            <a:off x="1481468" y="2205796"/>
            <a:ext cx="6592185" cy="97640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Pattern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59C50A-A273-DA9F-E42F-A353187A8405}"/>
              </a:ext>
            </a:extLst>
          </p:cNvPr>
          <p:cNvSpPr txBox="1"/>
          <p:nvPr/>
        </p:nvSpPr>
        <p:spPr>
          <a:xfrm>
            <a:off x="1481464" y="3182199"/>
            <a:ext cx="6592185" cy="97640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54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</a:t>
            </a:r>
            <a:r>
              <a:rPr lang="en-GB" sz="5400" b="1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match</a:t>
            </a:r>
            <a:endParaRPr kumimoji="0" lang="en-GB" sz="5400" b="1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5F283E-18F2-528F-B9BE-4D626B46119F}"/>
              </a:ext>
            </a:extLst>
          </p:cNvPr>
          <p:cNvSpPr txBox="1"/>
          <p:nvPr/>
        </p:nvSpPr>
        <p:spPr>
          <a:xfrm>
            <a:off x="1481460" y="4158602"/>
            <a:ext cx="6592185" cy="97640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occurrences</a:t>
            </a:r>
            <a:r>
              <a:rPr kumimoji="0" lang="en-GB" sz="5400" b="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of it</a:t>
            </a:r>
            <a:endParaRPr kumimoji="0" lang="en-GB" sz="54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A9C587-8BEA-4CEB-5E5B-3D5D8CE29547}"/>
              </a:ext>
            </a:extLst>
          </p:cNvPr>
          <p:cNvSpPr txBox="1"/>
          <p:nvPr/>
        </p:nvSpPr>
        <p:spPr>
          <a:xfrm>
            <a:off x="1481456" y="5135005"/>
            <a:ext cx="6592185" cy="97640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in a </a:t>
            </a:r>
            <a:r>
              <a:rPr kumimoji="0" lang="en-GB" sz="5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text</a:t>
            </a:r>
          </a:p>
        </p:txBody>
      </p:sp>
      <p:pic>
        <p:nvPicPr>
          <p:cNvPr id="6" name="Picture 5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91FE7DF1-CB07-A337-23F4-9D79E76ACE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 build="allAtOnce"/>
      <p:bldP spid="5" grpId="0" build="allAtOnce"/>
      <p:bldP spid="10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884407-010B-9302-2CF5-EC7EF3A84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C446DC-5610-F87D-10E1-069707A943C8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ISSN and ISBN REG EX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EF31C3-5453-76DC-53D2-A7D50B15820F}"/>
              </a:ext>
            </a:extLst>
          </p:cNvPr>
          <p:cNvSpPr txBox="1"/>
          <p:nvPr/>
        </p:nvSpPr>
        <p:spPr>
          <a:xfrm>
            <a:off x="1204159" y="2666762"/>
            <a:ext cx="4265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</a:rPr>
              <a:t>[0-9X]{4}-[0-9X]{4}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5F755A-46AD-2D1E-D18C-766BFACBA7DB}"/>
              </a:ext>
            </a:extLst>
          </p:cNvPr>
          <p:cNvSpPr txBox="1"/>
          <p:nvPr/>
        </p:nvSpPr>
        <p:spPr>
          <a:xfrm>
            <a:off x="1204159" y="4371308"/>
            <a:ext cx="4480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</a:rPr>
              <a:t>9?7?8?[0-9]{9}[0-9X]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AC4F94-7CED-5B6E-3098-E1C60E858B16}"/>
              </a:ext>
            </a:extLst>
          </p:cNvPr>
          <p:cNvSpPr txBox="1"/>
          <p:nvPr/>
        </p:nvSpPr>
        <p:spPr>
          <a:xfrm>
            <a:off x="1204159" y="2135083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ISSN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1BDFA8-08A8-EC8F-F8E8-4270076C2B30}"/>
              </a:ext>
            </a:extLst>
          </p:cNvPr>
          <p:cNvSpPr txBox="1"/>
          <p:nvPr/>
        </p:nvSpPr>
        <p:spPr>
          <a:xfrm>
            <a:off x="1200150" y="3791789"/>
            <a:ext cx="994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ISBN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524A62-AE6C-44B2-5612-98C781412730}"/>
              </a:ext>
            </a:extLst>
          </p:cNvPr>
          <p:cNvSpPr txBox="1"/>
          <p:nvPr/>
        </p:nvSpPr>
        <p:spPr>
          <a:xfrm>
            <a:off x="1204159" y="4902987"/>
            <a:ext cx="6199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</a:rPr>
              <a:t>9?7?8?-?[-0-9]{9,11}-?[0-9X]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64B8F6-A1E1-9FE3-D083-33E99FE18FE4}"/>
              </a:ext>
            </a:extLst>
          </p:cNvPr>
          <p:cNvSpPr txBox="1"/>
          <p:nvPr/>
        </p:nvSpPr>
        <p:spPr>
          <a:xfrm>
            <a:off x="1200150" y="5496335"/>
            <a:ext cx="9770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Roboto Mono" panose="00000009000000000000" pitchFamily="49" charset="0"/>
                <a:ea typeface="Roboto Mono" panose="00000009000000000000" pitchFamily="49" charset="0"/>
              </a:rPr>
              <a:t>97[89]-?[0-9]{1,5}-?[0-9]{1,7}-?[0-9]{1,7}-?[0-9X]</a:t>
            </a: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3165A64E-02CA-50D7-0FD8-CDB685C2F4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39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1F9618-4DBE-6CDD-0BD0-D92F748D2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2956B0-1EBB-BA5F-FD29-C5F4B7EEF112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46A1C1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E5EBDF-A3ED-D166-7DA7-994FBD7E4734}"/>
              </a:ext>
            </a:extLst>
          </p:cNvPr>
          <p:cNvSpPr txBox="1"/>
          <p:nvPr/>
        </p:nvSpPr>
        <p:spPr>
          <a:xfrm>
            <a:off x="766763" y="2539816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1) How can you match a </a:t>
            </a: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date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in the format dd-mm-</a:t>
            </a:r>
            <a:r>
              <a:rPr kumimoji="0" lang="en-GB" sz="28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yyyy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338421-8B69-E0A0-122E-F05248471FE7}"/>
              </a:ext>
            </a:extLst>
          </p:cNvPr>
          <p:cNvSpPr txBox="1"/>
          <p:nvPr/>
        </p:nvSpPr>
        <p:spPr>
          <a:xfrm>
            <a:off x="766763" y="3568758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 How can you match a </a:t>
            </a: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date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in the format 1 April 2026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36307C-18B3-8A32-CA67-FBCC804A8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5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3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50B194-680D-2BB6-B856-5819D9FD1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ABFC16-778C-C460-CCF0-02F8A0725E08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NEGATION ^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1AF0F0-15FB-92B9-CD41-7D7CEB9F9F91}"/>
              </a:ext>
            </a:extLst>
          </p:cNvPr>
          <p:cNvSpPr txBox="1"/>
          <p:nvPr/>
        </p:nvSpPr>
        <p:spPr>
          <a:xfrm>
            <a:off x="536812" y="1820241"/>
            <a:ext cx="10099949" cy="884070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</a:t>
            </a:r>
            <a:r>
              <a:rPr kumimoji="0" lang="en-GB" sz="24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ou</a:t>
            </a: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can express “not” either by </a:t>
            </a: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excluding</a:t>
            </a: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the respective characters </a:t>
            </a: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from a range </a:t>
            </a: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or using </a:t>
            </a: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“^” as the first character inside a character class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90EF6D-818D-5E46-9E4D-33677B744D39}"/>
              </a:ext>
            </a:extLst>
          </p:cNvPr>
          <p:cNvSpPr txBox="1"/>
          <p:nvPr/>
        </p:nvSpPr>
        <p:spPr>
          <a:xfrm>
            <a:off x="1535811" y="3705631"/>
            <a:ext cx="21259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6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b[</a:t>
            </a:r>
            <a:r>
              <a:rPr lang="en-GB" sz="36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aeo</a:t>
            </a:r>
            <a:r>
              <a:rPr lang="en-GB" sz="36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]g</a:t>
            </a:r>
            <a:endParaRPr lang="en-GB" sz="3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3D37A8-16DF-1903-DB71-36F8DC0FB7ED}"/>
              </a:ext>
            </a:extLst>
          </p:cNvPr>
          <p:cNvSpPr txBox="1"/>
          <p:nvPr/>
        </p:nvSpPr>
        <p:spPr>
          <a:xfrm>
            <a:off x="1535811" y="4524667"/>
            <a:ext cx="212590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6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b[^</a:t>
            </a:r>
            <a:r>
              <a:rPr lang="en-GB" sz="36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iu</a:t>
            </a:r>
            <a:r>
              <a:rPr lang="en-GB" sz="36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]g</a:t>
            </a:r>
            <a:endParaRPr lang="en-GB" sz="3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0EAA97-8E56-E0E1-B2AE-9666B3F9966B}"/>
              </a:ext>
            </a:extLst>
          </p:cNvPr>
          <p:cNvSpPr txBox="1"/>
          <p:nvPr/>
        </p:nvSpPr>
        <p:spPr>
          <a:xfrm>
            <a:off x="4836396" y="2704311"/>
            <a:ext cx="801823" cy="224676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</a:p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</a:p>
          <a:p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beg</a:t>
            </a: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21503-59DE-9807-BD45-4ABF82881034}"/>
              </a:ext>
            </a:extLst>
          </p:cNvPr>
          <p:cNvSpPr txBox="1"/>
          <p:nvPr/>
        </p:nvSpPr>
        <p:spPr>
          <a:xfrm>
            <a:off x="4836396" y="4820936"/>
            <a:ext cx="1577676" cy="954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bigger</a:t>
            </a: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hand</a:t>
            </a:r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D3781C-036F-9D4D-2365-B930A6AABC9E}"/>
              </a:ext>
            </a:extLst>
          </p:cNvPr>
          <p:cNvSpPr txBox="1"/>
          <p:nvPr/>
        </p:nvSpPr>
        <p:spPr>
          <a:xfrm>
            <a:off x="4836396" y="5704392"/>
            <a:ext cx="2347117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cab</a:t>
            </a:r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ebugs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C637593-8AEF-20BD-B96E-CD3C1CC61A3D}"/>
              </a:ext>
            </a:extLst>
          </p:cNvPr>
          <p:cNvGrpSpPr/>
          <p:nvPr/>
        </p:nvGrpSpPr>
        <p:grpSpPr>
          <a:xfrm>
            <a:off x="8350160" y="3233738"/>
            <a:ext cx="3305028" cy="2246769"/>
            <a:chOff x="8546991" y="3923834"/>
            <a:chExt cx="3305028" cy="22467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B7F8DF6-662F-C01E-9282-AD889DFBB904}"/>
                </a:ext>
              </a:extLst>
            </p:cNvPr>
            <p:cNvSpPr/>
            <p:nvPr/>
          </p:nvSpPr>
          <p:spPr>
            <a:xfrm>
              <a:off x="9050218" y="3923834"/>
              <a:ext cx="2801801" cy="2246769"/>
            </a:xfrm>
            <a:custGeom>
              <a:avLst/>
              <a:gdLst>
                <a:gd name="csX0" fmla="*/ 0 w 2801801"/>
                <a:gd name="csY0" fmla="*/ 0 h 2246769"/>
                <a:gd name="csX1" fmla="*/ 532342 w 2801801"/>
                <a:gd name="csY1" fmla="*/ 0 h 2246769"/>
                <a:gd name="csX2" fmla="*/ 1008648 w 2801801"/>
                <a:gd name="csY2" fmla="*/ 0 h 2246769"/>
                <a:gd name="csX3" fmla="*/ 1625045 w 2801801"/>
                <a:gd name="csY3" fmla="*/ 0 h 2246769"/>
                <a:gd name="csX4" fmla="*/ 2157387 w 2801801"/>
                <a:gd name="csY4" fmla="*/ 0 h 2246769"/>
                <a:gd name="csX5" fmla="*/ 2801801 w 2801801"/>
                <a:gd name="csY5" fmla="*/ 0 h 2246769"/>
                <a:gd name="csX6" fmla="*/ 2801801 w 2801801"/>
                <a:gd name="csY6" fmla="*/ 606628 h 2246769"/>
                <a:gd name="csX7" fmla="*/ 2801801 w 2801801"/>
                <a:gd name="csY7" fmla="*/ 1168320 h 2246769"/>
                <a:gd name="csX8" fmla="*/ 2801801 w 2801801"/>
                <a:gd name="csY8" fmla="*/ 1730012 h 2246769"/>
                <a:gd name="csX9" fmla="*/ 2801801 w 2801801"/>
                <a:gd name="csY9" fmla="*/ 2246769 h 2246769"/>
                <a:gd name="csX10" fmla="*/ 2297477 w 2801801"/>
                <a:gd name="csY10" fmla="*/ 2246769 h 2246769"/>
                <a:gd name="csX11" fmla="*/ 1737117 w 2801801"/>
                <a:gd name="csY11" fmla="*/ 2246769 h 2246769"/>
                <a:gd name="csX12" fmla="*/ 1204774 w 2801801"/>
                <a:gd name="csY12" fmla="*/ 2246769 h 2246769"/>
                <a:gd name="csX13" fmla="*/ 588378 w 2801801"/>
                <a:gd name="csY13" fmla="*/ 2246769 h 2246769"/>
                <a:gd name="csX14" fmla="*/ 0 w 2801801"/>
                <a:gd name="csY14" fmla="*/ 2246769 h 2246769"/>
                <a:gd name="csX15" fmla="*/ 0 w 2801801"/>
                <a:gd name="csY15" fmla="*/ 1730012 h 2246769"/>
                <a:gd name="csX16" fmla="*/ 0 w 2801801"/>
                <a:gd name="csY16" fmla="*/ 1168320 h 2246769"/>
                <a:gd name="csX17" fmla="*/ 0 w 2801801"/>
                <a:gd name="csY17" fmla="*/ 629095 h 2246769"/>
                <a:gd name="csX18" fmla="*/ 0 w 2801801"/>
                <a:gd name="csY18" fmla="*/ 0 h 22467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2801801" h="2246769" extrusionOk="0">
                  <a:moveTo>
                    <a:pt x="0" y="0"/>
                  </a:moveTo>
                  <a:cubicBezTo>
                    <a:pt x="250590" y="-3506"/>
                    <a:pt x="335604" y="26407"/>
                    <a:pt x="532342" y="0"/>
                  </a:cubicBezTo>
                  <a:cubicBezTo>
                    <a:pt x="729080" y="-26407"/>
                    <a:pt x="835318" y="3066"/>
                    <a:pt x="1008648" y="0"/>
                  </a:cubicBezTo>
                  <a:cubicBezTo>
                    <a:pt x="1181978" y="-3066"/>
                    <a:pt x="1448579" y="-156"/>
                    <a:pt x="1625045" y="0"/>
                  </a:cubicBezTo>
                  <a:cubicBezTo>
                    <a:pt x="1801511" y="156"/>
                    <a:pt x="1998557" y="16356"/>
                    <a:pt x="2157387" y="0"/>
                  </a:cubicBezTo>
                  <a:cubicBezTo>
                    <a:pt x="2316217" y="-16356"/>
                    <a:pt x="2520082" y="32197"/>
                    <a:pt x="2801801" y="0"/>
                  </a:cubicBezTo>
                  <a:cubicBezTo>
                    <a:pt x="2803007" y="210249"/>
                    <a:pt x="2773143" y="384109"/>
                    <a:pt x="2801801" y="606628"/>
                  </a:cubicBezTo>
                  <a:cubicBezTo>
                    <a:pt x="2830459" y="829147"/>
                    <a:pt x="2808318" y="922904"/>
                    <a:pt x="2801801" y="1168320"/>
                  </a:cubicBezTo>
                  <a:cubicBezTo>
                    <a:pt x="2795284" y="1413736"/>
                    <a:pt x="2823174" y="1492044"/>
                    <a:pt x="2801801" y="1730012"/>
                  </a:cubicBezTo>
                  <a:cubicBezTo>
                    <a:pt x="2780428" y="1967980"/>
                    <a:pt x="2792519" y="2103724"/>
                    <a:pt x="2801801" y="2246769"/>
                  </a:cubicBezTo>
                  <a:cubicBezTo>
                    <a:pt x="2557951" y="2224585"/>
                    <a:pt x="2533857" y="2224785"/>
                    <a:pt x="2297477" y="2246769"/>
                  </a:cubicBezTo>
                  <a:cubicBezTo>
                    <a:pt x="2061097" y="2268753"/>
                    <a:pt x="2005820" y="2254293"/>
                    <a:pt x="1737117" y="2246769"/>
                  </a:cubicBezTo>
                  <a:cubicBezTo>
                    <a:pt x="1468414" y="2239245"/>
                    <a:pt x="1411498" y="2237557"/>
                    <a:pt x="1204774" y="2246769"/>
                  </a:cubicBezTo>
                  <a:cubicBezTo>
                    <a:pt x="998050" y="2255981"/>
                    <a:pt x="719805" y="2259798"/>
                    <a:pt x="588378" y="2246769"/>
                  </a:cubicBezTo>
                  <a:cubicBezTo>
                    <a:pt x="456951" y="2233740"/>
                    <a:pt x="149328" y="2220910"/>
                    <a:pt x="0" y="2246769"/>
                  </a:cubicBezTo>
                  <a:cubicBezTo>
                    <a:pt x="-17158" y="2008653"/>
                    <a:pt x="-18341" y="1903473"/>
                    <a:pt x="0" y="1730012"/>
                  </a:cubicBezTo>
                  <a:cubicBezTo>
                    <a:pt x="18341" y="1556551"/>
                    <a:pt x="-16890" y="1381404"/>
                    <a:pt x="0" y="1168320"/>
                  </a:cubicBezTo>
                  <a:cubicBezTo>
                    <a:pt x="16890" y="955236"/>
                    <a:pt x="898" y="777146"/>
                    <a:pt x="0" y="629095"/>
                  </a:cubicBezTo>
                  <a:cubicBezTo>
                    <a:pt x="-898" y="481044"/>
                    <a:pt x="3405" y="229356"/>
                    <a:pt x="0" y="0"/>
                  </a:cubicBezTo>
                  <a:close/>
                </a:path>
              </a:pathLst>
            </a:custGeom>
            <a:noFill/>
            <a:ln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There are some other ways to negate as well, called </a:t>
              </a:r>
              <a:r>
                <a:rPr lang="en-GB" sz="2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negative lookahead 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and </a:t>
              </a:r>
              <a:r>
                <a:rPr lang="en-GB" sz="20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negative lookbehind</a:t>
              </a:r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. Bit too advanced for today.</a:t>
              </a:r>
            </a:p>
          </p:txBody>
        </p:sp>
        <p:pic>
          <p:nvPicPr>
            <p:cNvPr id="13" name="Graphic 12" descr="Right pointing backhand index with solid fill">
              <a:extLst>
                <a:ext uri="{FF2B5EF4-FFF2-40B4-BE49-F238E27FC236}">
                  <a16:creationId xmlns:a16="http://schemas.microsoft.com/office/drawing/2014/main" id="{D07AE880-F9D3-0230-7C23-381D31D2D9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46991" y="3956671"/>
              <a:ext cx="457200" cy="457200"/>
            </a:xfrm>
            <a:prstGeom prst="rect">
              <a:avLst/>
            </a:prstGeom>
          </p:spPr>
        </p:pic>
      </p:grpSp>
      <p:pic>
        <p:nvPicPr>
          <p:cNvPr id="3" name="Picture 2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87BB34CF-EF53-F048-96E9-4BD6D76115F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8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0" grpId="0"/>
      <p:bldP spid="2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AE9F6F-2A00-D388-41C6-369C6522E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27C1B2-7BC0-EFB0-6A3F-1FE96A2A0C62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46A1C1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2BD6DD-2537-1386-6473-231B476A99F8}"/>
              </a:ext>
            </a:extLst>
          </p:cNvPr>
          <p:cNvSpPr txBox="1"/>
          <p:nvPr/>
        </p:nvSpPr>
        <p:spPr>
          <a:xfrm>
            <a:off x="567915" y="2344522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1) Write a regular expression that matches </a:t>
            </a: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everything</a:t>
            </a:r>
            <a:r>
              <a:rPr kumimoji="0" lang="en-GB" sz="2800" b="1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but vowels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C45DAC-7C34-472C-68F6-628F922E192C}"/>
              </a:ext>
            </a:extLst>
          </p:cNvPr>
          <p:cNvSpPr txBox="1"/>
          <p:nvPr/>
        </p:nvSpPr>
        <p:spPr>
          <a:xfrm>
            <a:off x="567915" y="3356917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2) Why does 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[</a:t>
            </a:r>
            <a:r>
              <a:rPr kumimoji="0" lang="en-GB" sz="280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a^bc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] </a:t>
            </a: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not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work to </a:t>
            </a: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exclude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“b” and “c”?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34F6DC-74AB-22D8-C202-F3BF9EF0DB5F}"/>
              </a:ext>
            </a:extLst>
          </p:cNvPr>
          <p:cNvSpPr txBox="1"/>
          <p:nvPr/>
        </p:nvSpPr>
        <p:spPr>
          <a:xfrm>
            <a:off x="540000" y="4369312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) What does 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50" charset="0"/>
                <a:ea typeface="Roboto Mono" panose="00000009000000000000" pitchFamily="50" charset="0"/>
              </a:rPr>
              <a:t>[^cat] 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match in “The cat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is on the tree”? 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588D3E-42CA-3533-158C-9E66184B2D6F}"/>
              </a:ext>
            </a:extLst>
          </p:cNvPr>
          <p:cNvSpPr txBox="1"/>
          <p:nvPr/>
        </p:nvSpPr>
        <p:spPr>
          <a:xfrm>
            <a:off x="540000" y="5381707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) How can you exclude only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“cat”?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ADAF30-0AA7-BEF3-29C4-D103F590C1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5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5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6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EEB00D-192B-5755-4334-BF0C67ACD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0F726C-C1E6-8A8E-10B3-DE9FC28E80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5860"/>
            <a:ext cx="12192000" cy="57644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D8932E-594B-9821-DBDF-76FF2EC87787}"/>
              </a:ext>
            </a:extLst>
          </p:cNvPr>
          <p:cNvSpPr txBox="1"/>
          <p:nvPr/>
        </p:nvSpPr>
        <p:spPr>
          <a:xfrm>
            <a:off x="4216565" y="166345"/>
            <a:ext cx="6155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https://regex101.com/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0537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35C92-FDDE-91E4-92C6-916F66AF4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74E1CD0-E6AC-841E-34CF-90DA5D7837F7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ANCHORING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EFD819-84FB-5470-9DAC-E81D64E09E0F}"/>
              </a:ext>
            </a:extLst>
          </p:cNvPr>
          <p:cNvSpPr txBox="1"/>
          <p:nvPr/>
        </p:nvSpPr>
        <p:spPr>
          <a:xfrm>
            <a:off x="550863" y="1948444"/>
            <a:ext cx="10099949" cy="1253402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400" dirty="0"/>
              <a:t>Sometimes you’ll want to </a:t>
            </a:r>
            <a:r>
              <a:rPr lang="en-GB" sz="2400" b="1" dirty="0"/>
              <a:t>fix </a:t>
            </a:r>
            <a:r>
              <a:rPr lang="en-GB" sz="2400" dirty="0"/>
              <a:t>(“anchor”) </a:t>
            </a:r>
            <a:r>
              <a:rPr lang="en-GB" sz="2400" b="1" dirty="0"/>
              <a:t>your match to a specific position in the text</a:t>
            </a:r>
            <a:r>
              <a:rPr lang="en-GB" sz="2400" dirty="0"/>
              <a:t>, rather than matching anywhere. Anchors don’t  count as (“consume”) characters, they just state a position.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4137B-4A3F-543A-376A-99B5886BB640}"/>
              </a:ext>
            </a:extLst>
          </p:cNvPr>
          <p:cNvSpPr txBox="1"/>
          <p:nvPr/>
        </p:nvSpPr>
        <p:spPr>
          <a:xfrm>
            <a:off x="1200150" y="3429000"/>
            <a:ext cx="5259773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^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start of string or line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E363DC-3F1E-824F-D3A8-CADF62C4709E}"/>
              </a:ext>
            </a:extLst>
          </p:cNvPr>
          <p:cNvSpPr txBox="1"/>
          <p:nvPr/>
        </p:nvSpPr>
        <p:spPr>
          <a:xfrm>
            <a:off x="1200150" y="4124672"/>
            <a:ext cx="511390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end of string or line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44C890-5DE6-4E62-9052-76064D37C52D}"/>
              </a:ext>
            </a:extLst>
          </p:cNvPr>
          <p:cNvSpPr txBox="1"/>
          <p:nvPr/>
        </p:nvSpPr>
        <p:spPr>
          <a:xfrm>
            <a:off x="1200150" y="4814671"/>
            <a:ext cx="4410182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\b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word boundary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7D0D13-EEE4-76BB-CDE2-C626A5FF0ECC}"/>
              </a:ext>
            </a:extLst>
          </p:cNvPr>
          <p:cNvSpPr txBox="1"/>
          <p:nvPr/>
        </p:nvSpPr>
        <p:spPr>
          <a:xfrm>
            <a:off x="1200150" y="5510065"/>
            <a:ext cx="5307863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\B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not a word boundary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7BD7B5C-965C-2D39-374A-2F11162F6459}"/>
              </a:ext>
            </a:extLst>
          </p:cNvPr>
          <p:cNvGrpSpPr/>
          <p:nvPr/>
        </p:nvGrpSpPr>
        <p:grpSpPr>
          <a:xfrm>
            <a:off x="8727735" y="3091891"/>
            <a:ext cx="2621114" cy="2598402"/>
            <a:chOff x="8546991" y="3923834"/>
            <a:chExt cx="2621114" cy="259840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3EA015B-4138-1043-9F20-8EFCB2DEF2ED}"/>
                </a:ext>
              </a:extLst>
            </p:cNvPr>
            <p:cNvSpPr/>
            <p:nvPr/>
          </p:nvSpPr>
          <p:spPr>
            <a:xfrm>
              <a:off x="9050218" y="3923834"/>
              <a:ext cx="2117887" cy="2598402"/>
            </a:xfrm>
            <a:custGeom>
              <a:avLst/>
              <a:gdLst>
                <a:gd name="csX0" fmla="*/ 0 w 2117887"/>
                <a:gd name="csY0" fmla="*/ 0 h 2598402"/>
                <a:gd name="csX1" fmla="*/ 508293 w 2117887"/>
                <a:gd name="csY1" fmla="*/ 0 h 2598402"/>
                <a:gd name="csX2" fmla="*/ 974228 w 2117887"/>
                <a:gd name="csY2" fmla="*/ 0 h 2598402"/>
                <a:gd name="csX3" fmla="*/ 1546058 w 2117887"/>
                <a:gd name="csY3" fmla="*/ 0 h 2598402"/>
                <a:gd name="csX4" fmla="*/ 2117887 w 2117887"/>
                <a:gd name="csY4" fmla="*/ 0 h 2598402"/>
                <a:gd name="csX5" fmla="*/ 2117887 w 2117887"/>
                <a:gd name="csY5" fmla="*/ 623616 h 2598402"/>
                <a:gd name="csX6" fmla="*/ 2117887 w 2117887"/>
                <a:gd name="csY6" fmla="*/ 1221249 h 2598402"/>
                <a:gd name="csX7" fmla="*/ 2117887 w 2117887"/>
                <a:gd name="csY7" fmla="*/ 1870849 h 2598402"/>
                <a:gd name="csX8" fmla="*/ 2117887 w 2117887"/>
                <a:gd name="csY8" fmla="*/ 2598402 h 2598402"/>
                <a:gd name="csX9" fmla="*/ 1630773 w 2117887"/>
                <a:gd name="csY9" fmla="*/ 2598402 h 2598402"/>
                <a:gd name="csX10" fmla="*/ 1101301 w 2117887"/>
                <a:gd name="csY10" fmla="*/ 2598402 h 2598402"/>
                <a:gd name="csX11" fmla="*/ 571829 w 2117887"/>
                <a:gd name="csY11" fmla="*/ 2598402 h 2598402"/>
                <a:gd name="csX12" fmla="*/ 0 w 2117887"/>
                <a:gd name="csY12" fmla="*/ 2598402 h 2598402"/>
                <a:gd name="csX13" fmla="*/ 0 w 2117887"/>
                <a:gd name="csY13" fmla="*/ 1896833 h 2598402"/>
                <a:gd name="csX14" fmla="*/ 0 w 2117887"/>
                <a:gd name="csY14" fmla="*/ 1195265 h 2598402"/>
                <a:gd name="csX15" fmla="*/ 0 w 2117887"/>
                <a:gd name="csY15" fmla="*/ 0 h 2598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2117887" h="2598402" extrusionOk="0">
                  <a:moveTo>
                    <a:pt x="0" y="0"/>
                  </a:moveTo>
                  <a:cubicBezTo>
                    <a:pt x="186124" y="16118"/>
                    <a:pt x="387952" y="-12791"/>
                    <a:pt x="508293" y="0"/>
                  </a:cubicBezTo>
                  <a:cubicBezTo>
                    <a:pt x="628634" y="12791"/>
                    <a:pt x="748235" y="5157"/>
                    <a:pt x="974228" y="0"/>
                  </a:cubicBezTo>
                  <a:cubicBezTo>
                    <a:pt x="1200221" y="-5157"/>
                    <a:pt x="1406443" y="-22881"/>
                    <a:pt x="1546058" y="0"/>
                  </a:cubicBezTo>
                  <a:cubicBezTo>
                    <a:pt x="1685673" y="22881"/>
                    <a:pt x="1987084" y="25202"/>
                    <a:pt x="2117887" y="0"/>
                  </a:cubicBezTo>
                  <a:cubicBezTo>
                    <a:pt x="2112990" y="200861"/>
                    <a:pt x="2148685" y="422401"/>
                    <a:pt x="2117887" y="623616"/>
                  </a:cubicBezTo>
                  <a:cubicBezTo>
                    <a:pt x="2087089" y="824831"/>
                    <a:pt x="2131081" y="1099394"/>
                    <a:pt x="2117887" y="1221249"/>
                  </a:cubicBezTo>
                  <a:cubicBezTo>
                    <a:pt x="2104693" y="1343104"/>
                    <a:pt x="2109518" y="1557411"/>
                    <a:pt x="2117887" y="1870849"/>
                  </a:cubicBezTo>
                  <a:cubicBezTo>
                    <a:pt x="2126256" y="2184287"/>
                    <a:pt x="2097299" y="2435573"/>
                    <a:pt x="2117887" y="2598402"/>
                  </a:cubicBezTo>
                  <a:cubicBezTo>
                    <a:pt x="2007036" y="2594390"/>
                    <a:pt x="1804631" y="2586606"/>
                    <a:pt x="1630773" y="2598402"/>
                  </a:cubicBezTo>
                  <a:cubicBezTo>
                    <a:pt x="1456915" y="2610198"/>
                    <a:pt x="1237040" y="2620151"/>
                    <a:pt x="1101301" y="2598402"/>
                  </a:cubicBezTo>
                  <a:cubicBezTo>
                    <a:pt x="965562" y="2576653"/>
                    <a:pt x="729156" y="2609254"/>
                    <a:pt x="571829" y="2598402"/>
                  </a:cubicBezTo>
                  <a:cubicBezTo>
                    <a:pt x="414502" y="2587550"/>
                    <a:pt x="262805" y="2622025"/>
                    <a:pt x="0" y="2598402"/>
                  </a:cubicBezTo>
                  <a:cubicBezTo>
                    <a:pt x="-2197" y="2375263"/>
                    <a:pt x="-12473" y="2100880"/>
                    <a:pt x="0" y="1896833"/>
                  </a:cubicBezTo>
                  <a:cubicBezTo>
                    <a:pt x="12473" y="1692786"/>
                    <a:pt x="-17657" y="1516590"/>
                    <a:pt x="0" y="1195265"/>
                  </a:cubicBezTo>
                  <a:cubicBezTo>
                    <a:pt x="17657" y="873940"/>
                    <a:pt x="-22524" y="475373"/>
                    <a:pt x="0" y="0"/>
                  </a:cubicBezTo>
                  <a:close/>
                </a:path>
              </a:pathLst>
            </a:custGeom>
            <a:noFill/>
            <a:ln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A word boundary is between a character that matches [a-zA-Z0-9_] and one that does not.</a:t>
              </a:r>
            </a:p>
          </p:txBody>
        </p:sp>
        <p:pic>
          <p:nvPicPr>
            <p:cNvPr id="8" name="Graphic 7" descr="Right pointing backhand index with solid fill">
              <a:extLst>
                <a:ext uri="{FF2B5EF4-FFF2-40B4-BE49-F238E27FC236}">
                  <a16:creationId xmlns:a16="http://schemas.microsoft.com/office/drawing/2014/main" id="{554D92A7-9AF7-D4B0-92F6-60226F5DC3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46991" y="3956671"/>
              <a:ext cx="457200" cy="457200"/>
            </a:xfrm>
            <a:prstGeom prst="rect">
              <a:avLst/>
            </a:prstGeom>
          </p:spPr>
        </p:pic>
      </p:grpSp>
      <p:pic>
        <p:nvPicPr>
          <p:cNvPr id="11" name="Picture 10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7CA4BC52-C07A-4D1B-FD4C-0775B2415BD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66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0" grpId="0"/>
      <p:bldP spid="3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A8396B-4B8C-08C5-E168-0C63E8C3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E731D7-6393-CF03-7E46-273842EE1F81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ANCHORING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E07EB6-0116-E903-3563-948C0A23EADA}"/>
              </a:ext>
            </a:extLst>
          </p:cNvPr>
          <p:cNvSpPr txBox="1"/>
          <p:nvPr/>
        </p:nvSpPr>
        <p:spPr>
          <a:xfrm>
            <a:off x="1200150" y="2424516"/>
            <a:ext cx="6135013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022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022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\\$a97865</a:t>
            </a:r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022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022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E4B0AB-2EFB-857B-41A5-5CCC1441109C}"/>
              </a:ext>
            </a:extLst>
          </p:cNvPr>
          <p:cNvSpPr txBox="1"/>
          <p:nvPr/>
        </p:nvSpPr>
        <p:spPr>
          <a:xfrm>
            <a:off x="1200150" y="3138736"/>
            <a:ext cx="6135013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^</a:t>
            </a:r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022	</a:t>
            </a:r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022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\\$a9786502260226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757764-4B0F-70CA-16F7-A23578E8B4A0}"/>
              </a:ext>
            </a:extLst>
          </p:cNvPr>
          <p:cNvSpPr txBox="1"/>
          <p:nvPr/>
        </p:nvSpPr>
        <p:spPr>
          <a:xfrm>
            <a:off x="1200150" y="4258982"/>
            <a:ext cx="605326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\.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=100 1\$</a:t>
            </a:r>
            <a:r>
              <a:rPr lang="en-GB" sz="2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aSmith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T</a:t>
            </a:r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John</a:t>
            </a:r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GB" sz="3200" dirty="0">
              <a:highlight>
                <a:srgbClr val="C0C0C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123943-E9DF-925D-D5A1-2925EA6EC710}"/>
              </a:ext>
            </a:extLst>
          </p:cNvPr>
          <p:cNvSpPr txBox="1"/>
          <p:nvPr/>
        </p:nvSpPr>
        <p:spPr>
          <a:xfrm>
            <a:off x="1200150" y="4843757"/>
            <a:ext cx="605326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\.$	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=100 1\$</a:t>
            </a:r>
            <a:r>
              <a:rPr lang="en-GB" sz="2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aSmith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T. John</a:t>
            </a:r>
            <a:r>
              <a:rPr lang="en-GB" sz="28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GB" sz="3200" dirty="0">
              <a:highlight>
                <a:srgbClr val="C0C0C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A83E2F38-0F31-2F36-6F82-8B45D329CB7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82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3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6AAD7B-6FD2-DFAD-A31E-D399057F5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70EC74-C308-C90B-8BCF-F339B6B6C7C4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ANCHORING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84A286-1250-9FA7-3526-9260926BDA25}"/>
              </a:ext>
            </a:extLst>
          </p:cNvPr>
          <p:cNvSpPr txBox="1"/>
          <p:nvPr/>
        </p:nvSpPr>
        <p:spPr>
          <a:xfrm>
            <a:off x="5106542" y="1955904"/>
            <a:ext cx="6214375" cy="37121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the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bear is taking his </a:t>
            </a:r>
            <a:r>
              <a:rPr lang="en-GB" sz="32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the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full of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s. If only he had a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 hand</a:t>
            </a:r>
            <a:r>
              <a:rPr lang="en-GB" sz="32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carry all the yummy cab</a:t>
            </a:r>
            <a:r>
              <a:rPr lang="en-GB" sz="32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 and cab</a:t>
            </a:r>
            <a:r>
              <a:rPr lang="en-GB" sz="32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 home in.</a:t>
            </a:r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D68163-F9A1-4E14-45E7-F6F76CB7369B}"/>
              </a:ext>
            </a:extLst>
          </p:cNvPr>
          <p:cNvSpPr txBox="1"/>
          <p:nvPr/>
        </p:nvSpPr>
        <p:spPr>
          <a:xfrm>
            <a:off x="871083" y="3252131"/>
            <a:ext cx="3871573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\</a:t>
            </a:r>
            <a:r>
              <a:rPr lang="en-GB" sz="48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bbag</a:t>
            </a:r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\b -&gt;</a:t>
            </a: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AF909AD5-B4B1-6D25-DECB-1E07D561FF1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1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CAEB40-18D6-B5AE-735C-8501B3CF4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99D595-4806-1267-77BB-1D9B65E9E55E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ANCHORING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04489C-B8ED-EF28-D4B1-8942EAB7AE75}"/>
              </a:ext>
            </a:extLst>
          </p:cNvPr>
          <p:cNvSpPr txBox="1"/>
          <p:nvPr/>
        </p:nvSpPr>
        <p:spPr>
          <a:xfrm>
            <a:off x="5106542" y="1955904"/>
            <a:ext cx="6214375" cy="37121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the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bear is taking his </a:t>
            </a:r>
            <a:r>
              <a:rPr lang="en-GB" sz="32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the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full of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s. If only he had a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 hand</a:t>
            </a:r>
            <a:r>
              <a:rPr lang="en-GB" sz="32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carry all the yummy cab</a:t>
            </a:r>
            <a:r>
              <a:rPr lang="en-GB" sz="32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 and cab</a:t>
            </a:r>
            <a:r>
              <a:rPr lang="en-GB" sz="32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 home in.</a:t>
            </a:r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2C0048-9699-CAB5-4DAE-A0934749F279}"/>
              </a:ext>
            </a:extLst>
          </p:cNvPr>
          <p:cNvSpPr txBox="1"/>
          <p:nvPr/>
        </p:nvSpPr>
        <p:spPr>
          <a:xfrm>
            <a:off x="871083" y="3252131"/>
            <a:ext cx="3871573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\</a:t>
            </a:r>
            <a:r>
              <a:rPr lang="en-GB" sz="48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Bbag</a:t>
            </a:r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\b -&gt;</a:t>
            </a: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474F9669-C869-906B-0E0D-2A521CDDE02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8A65A0-FCBD-B46B-A05E-DB8A691CF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327A32-D990-4B18-A4A6-42A819A89311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ANCHORING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5F0941-2B82-894E-A32C-5D38126B836D}"/>
              </a:ext>
            </a:extLst>
          </p:cNvPr>
          <p:cNvSpPr txBox="1"/>
          <p:nvPr/>
        </p:nvSpPr>
        <p:spPr>
          <a:xfrm>
            <a:off x="5106542" y="1955904"/>
            <a:ext cx="6214375" cy="371217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the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bear is taking his </a:t>
            </a:r>
            <a:r>
              <a:rPr lang="en-GB" sz="32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the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full of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s. If only he had a 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 hand</a:t>
            </a:r>
            <a:r>
              <a:rPr lang="en-GB" sz="32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carry all the yummy cab</a:t>
            </a:r>
            <a:r>
              <a:rPr lang="en-GB" sz="32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 and cab</a:t>
            </a:r>
            <a:r>
              <a:rPr lang="en-GB" sz="32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32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 home in.</a:t>
            </a:r>
            <a:endParaRPr lang="en-GB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8B398D-C409-8FCC-55B2-43C751824BAA}"/>
              </a:ext>
            </a:extLst>
          </p:cNvPr>
          <p:cNvSpPr txBox="1"/>
          <p:nvPr/>
        </p:nvSpPr>
        <p:spPr>
          <a:xfrm>
            <a:off x="871083" y="3252131"/>
            <a:ext cx="3871573" cy="830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\</a:t>
            </a:r>
            <a:r>
              <a:rPr lang="en-GB" sz="48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Bbag</a:t>
            </a:r>
            <a:r>
              <a:rPr lang="en-GB" sz="4800" dirty="0">
                <a:latin typeface="Roboto Mono" panose="00000009000000000000" pitchFamily="49" charset="0"/>
                <a:ea typeface="Roboto Mono" panose="00000009000000000000" pitchFamily="49" charset="0"/>
              </a:rPr>
              <a:t>\B -&gt;</a:t>
            </a: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264AD6DA-69C1-9BA0-9182-00DA6AE15D4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3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32382-E6BA-FC19-C770-8A782BBCC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F5D8F1-8FE2-86D7-2329-BBDD17619089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FINDING MATCHES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CF7EAB-20B6-DB6B-0635-8F85B5D05F33}"/>
              </a:ext>
            </a:extLst>
          </p:cNvPr>
          <p:cNvSpPr txBox="1"/>
          <p:nvPr/>
        </p:nvSpPr>
        <p:spPr>
          <a:xfrm>
            <a:off x="540000" y="2436408"/>
            <a:ext cx="2508407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String search: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1407AA-FBC6-097D-42B7-B126E3E905AB}"/>
              </a:ext>
            </a:extLst>
          </p:cNvPr>
          <p:cNvSpPr txBox="1"/>
          <p:nvPr/>
        </p:nvSpPr>
        <p:spPr>
          <a:xfrm>
            <a:off x="540000" y="3637486"/>
            <a:ext cx="2508407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Wildcards: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4EFE0C-2F65-5B84-A2A9-D55C0CF501B0}"/>
              </a:ext>
            </a:extLst>
          </p:cNvPr>
          <p:cNvSpPr txBox="1"/>
          <p:nvPr/>
        </p:nvSpPr>
        <p:spPr>
          <a:xfrm>
            <a:off x="540000" y="4838564"/>
            <a:ext cx="2508407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</a:t>
            </a: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C1F086-0BC5-73F2-71D7-346C008AFF24}"/>
              </a:ext>
            </a:extLst>
          </p:cNvPr>
          <p:cNvSpPr txBox="1"/>
          <p:nvPr/>
        </p:nvSpPr>
        <p:spPr>
          <a:xfrm>
            <a:off x="3048407" y="2436408"/>
            <a:ext cx="5165012" cy="1007181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need use phrase search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ots</a:t>
            </a: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of distinct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searches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0926A5-243F-BE5D-D7F6-0D7B728911F4}"/>
              </a:ext>
            </a:extLst>
          </p:cNvPr>
          <p:cNvSpPr txBox="1"/>
          <p:nvPr/>
        </p:nvSpPr>
        <p:spPr>
          <a:xfrm>
            <a:off x="3048407" y="3637486"/>
            <a:ext cx="5165012" cy="1007181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gr?y</a:t>
            </a:r>
            <a:endParaRPr lang="en-GB" sz="2800" dirty="0">
              <a:solidFill>
                <a:prstClr val="black">
                  <a:lumMod val="85000"/>
                  <a:lumOff val="15000"/>
                </a:prstClr>
              </a:solidFill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gr?y</a:t>
            </a: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*</a:t>
            </a:r>
          </a:p>
        </p:txBody>
      </p:sp>
      <p:sp>
        <p:nvSpPr>
          <p:cNvPr id="15" name="no_markers">
            <a:extLst>
              <a:ext uri="{FF2B5EF4-FFF2-40B4-BE49-F238E27FC236}">
                <a16:creationId xmlns:a16="http://schemas.microsoft.com/office/drawing/2014/main" id="{3B601A80-A8E5-BEF1-6F64-DFAD9823A956}"/>
              </a:ext>
            </a:extLst>
          </p:cNvPr>
          <p:cNvSpPr txBox="1"/>
          <p:nvPr/>
        </p:nvSpPr>
        <p:spPr>
          <a:xfrm>
            <a:off x="9108560" y="1106202"/>
            <a:ext cx="2373728" cy="5254497"/>
          </a:xfrm>
          <a:prstGeom prst="rect">
            <a:avLst/>
          </a:prstGeom>
          <a:noFill/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grays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grayish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greyish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sng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greyhound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g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rayness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strike="sngStrike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stingray</a:t>
            </a:r>
            <a:endParaRPr kumimoji="0" lang="en-GB" sz="2800" b="0" i="0" u="none" strike="sng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</p:txBody>
      </p:sp>
      <p:sp>
        <p:nvSpPr>
          <p:cNvPr id="11" name="grey">
            <a:extLst>
              <a:ext uri="{FF2B5EF4-FFF2-40B4-BE49-F238E27FC236}">
                <a16:creationId xmlns:a16="http://schemas.microsoft.com/office/drawing/2014/main" id="{D570AEC6-64A7-8252-F582-E2674CB9A4E7}"/>
              </a:ext>
            </a:extLst>
          </p:cNvPr>
          <p:cNvSpPr txBox="1"/>
          <p:nvPr/>
        </p:nvSpPr>
        <p:spPr>
          <a:xfrm>
            <a:off x="9108560" y="1106202"/>
            <a:ext cx="2373728" cy="5254497"/>
          </a:xfrm>
          <a:prstGeom prst="rect">
            <a:avLst/>
          </a:prstGeom>
          <a:noFill/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grays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grayish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  <a:r>
              <a:rPr kumimoji="0" lang="en-GB" sz="2800" b="0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ish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  <a:r>
              <a:rPr kumimoji="0" lang="en-GB" sz="2800" b="0" i="0" u="none" strike="sng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hound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g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rayness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strike="sngStrike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stingray</a:t>
            </a:r>
            <a:endParaRPr kumimoji="0" lang="en-GB" sz="2800" b="0" i="0" u="none" strike="sng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</p:txBody>
      </p:sp>
      <p:sp>
        <p:nvSpPr>
          <p:cNvPr id="14" name="gray">
            <a:extLst>
              <a:ext uri="{FF2B5EF4-FFF2-40B4-BE49-F238E27FC236}">
                <a16:creationId xmlns:a16="http://schemas.microsoft.com/office/drawing/2014/main" id="{2E645443-3FF6-8832-C654-FAFC3618FA80}"/>
              </a:ext>
            </a:extLst>
          </p:cNvPr>
          <p:cNvSpPr txBox="1"/>
          <p:nvPr/>
        </p:nvSpPr>
        <p:spPr>
          <a:xfrm>
            <a:off x="9108560" y="1106201"/>
            <a:ext cx="2373728" cy="5254497"/>
          </a:xfrm>
          <a:prstGeom prst="rect">
            <a:avLst/>
          </a:prstGeom>
          <a:noFill/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err="1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ish</a:t>
            </a:r>
            <a:endParaRPr kumimoji="0" lang="en-GB" sz="2800" b="0" i="0" u="none" kern="1200" cap="none" spc="0" normalizeH="0" baseline="0" noProof="0" dirty="0">
              <a:ln>
                <a:noFill/>
              </a:ln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greyish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sng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greyhound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ray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ness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strike="sngStrike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stin</a:t>
            </a:r>
            <a:r>
              <a:rPr lang="en-GB" sz="2800" strike="sngStrike" dirty="0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endParaRPr kumimoji="0" lang="en-GB" sz="2800" b="0" i="0" u="none" strike="sng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</p:txBody>
      </p:sp>
      <p:sp>
        <p:nvSpPr>
          <p:cNvPr id="16" name="gr?y">
            <a:extLst>
              <a:ext uri="{FF2B5EF4-FFF2-40B4-BE49-F238E27FC236}">
                <a16:creationId xmlns:a16="http://schemas.microsoft.com/office/drawing/2014/main" id="{0586DAC3-3186-3C56-1BDD-9BBB1744DEA1}"/>
              </a:ext>
            </a:extLst>
          </p:cNvPr>
          <p:cNvSpPr txBox="1"/>
          <p:nvPr/>
        </p:nvSpPr>
        <p:spPr>
          <a:xfrm>
            <a:off x="9108560" y="1106201"/>
            <a:ext cx="2373728" cy="5254497"/>
          </a:xfrm>
          <a:prstGeom prst="rect">
            <a:avLst/>
          </a:prstGeom>
          <a:noFill/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  <a:r>
              <a:rPr kumimoji="0" lang="en-GB" sz="2800" b="0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err="1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ish</a:t>
            </a:r>
            <a:endParaRPr kumimoji="0" lang="en-GB" sz="2800" b="0" i="0" u="none" kern="1200" cap="none" spc="0" normalizeH="0" baseline="0" noProof="0" dirty="0">
              <a:ln>
                <a:noFill/>
              </a:ln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  <a:r>
              <a:rPr kumimoji="0" lang="en-GB" sz="2800" b="0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ish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  <a:r>
              <a:rPr kumimoji="0" lang="en-GB" sz="2800" b="0" i="0" u="none" strike="sng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hound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ray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ness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strike="sngStrike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stin</a:t>
            </a:r>
            <a:r>
              <a:rPr lang="en-GB" sz="2800" strike="sngStrike" dirty="0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endParaRPr kumimoji="0" lang="en-GB" sz="2800" b="0" i="0" u="none" strike="sng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</p:txBody>
      </p:sp>
      <p:sp>
        <p:nvSpPr>
          <p:cNvPr id="17" name="gr?y*">
            <a:extLst>
              <a:ext uri="{FF2B5EF4-FFF2-40B4-BE49-F238E27FC236}">
                <a16:creationId xmlns:a16="http://schemas.microsoft.com/office/drawing/2014/main" id="{AAE3DEE6-7D06-0F3C-5CBC-8D347EF77F3D}"/>
              </a:ext>
            </a:extLst>
          </p:cNvPr>
          <p:cNvSpPr txBox="1"/>
          <p:nvPr/>
        </p:nvSpPr>
        <p:spPr>
          <a:xfrm>
            <a:off x="9108560" y="1106201"/>
            <a:ext cx="2373728" cy="5254497"/>
          </a:xfrm>
          <a:prstGeom prst="rect">
            <a:avLst/>
          </a:prstGeom>
          <a:noFill/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err="1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grays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grayish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greyish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sng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greyhound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rayness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strike="sngStrike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stin</a:t>
            </a:r>
            <a:r>
              <a:rPr lang="en-GB" sz="2800" strike="sngStrike" dirty="0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endParaRPr kumimoji="0" lang="en-GB" sz="2800" b="0" i="0" u="none" strike="sng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</p:txBody>
      </p:sp>
      <p:sp>
        <p:nvSpPr>
          <p:cNvPr id="18" name="^gr[ea]y[^h].*$">
            <a:extLst>
              <a:ext uri="{FF2B5EF4-FFF2-40B4-BE49-F238E27FC236}">
                <a16:creationId xmlns:a16="http://schemas.microsoft.com/office/drawing/2014/main" id="{E82A9CDE-04FE-BE08-0C5D-3DC0286F344F}"/>
              </a:ext>
            </a:extLst>
          </p:cNvPr>
          <p:cNvSpPr txBox="1"/>
          <p:nvPr/>
        </p:nvSpPr>
        <p:spPr>
          <a:xfrm>
            <a:off x="9108560" y="1106200"/>
            <a:ext cx="2373728" cy="5254497"/>
          </a:xfrm>
          <a:prstGeom prst="rect">
            <a:avLst/>
          </a:prstGeom>
          <a:noFill/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greys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err="1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grays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grayish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greyish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sng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greyhound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chemeClr val="bg1"/>
                </a:solidFill>
                <a:highlight>
                  <a:srgbClr val="600040"/>
                </a:highlight>
                <a:latin typeface="Roboto Mono" panose="00000009000000000000" pitchFamily="49" charset="0"/>
                <a:ea typeface="Roboto Mono" panose="00000009000000000000" pitchFamily="49" charset="0"/>
              </a:rPr>
              <a:t>g</a:t>
            </a:r>
            <a:r>
              <a:rPr kumimoji="0" lang="en-GB" sz="2800" b="0" i="0" u="non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highlight>
                  <a:srgbClr val="600040"/>
                </a:highlight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rayness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600040"/>
              </a:highlight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2800" strike="sngStrike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stingray</a:t>
            </a:r>
            <a:endParaRPr kumimoji="0" lang="en-GB" sz="2800" b="0" i="0" u="none" strike="sng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 Mono" panose="00000009000000000000" pitchFamily="49" charset="0"/>
              <a:ea typeface="Roboto Mono" panose="00000009000000000000" pitchFamily="49" charset="0"/>
            </a:endParaRPr>
          </a:p>
        </p:txBody>
      </p:sp>
      <p:sp>
        <p:nvSpPr>
          <p:cNvPr id="19" name="regex">
            <a:extLst>
              <a:ext uri="{FF2B5EF4-FFF2-40B4-BE49-F238E27FC236}">
                <a16:creationId xmlns:a16="http://schemas.microsoft.com/office/drawing/2014/main" id="{78B3E1E2-9EB4-DB4D-3028-22A28A426EC9}"/>
              </a:ext>
            </a:extLst>
          </p:cNvPr>
          <p:cNvSpPr txBox="1"/>
          <p:nvPr/>
        </p:nvSpPr>
        <p:spPr>
          <a:xfrm>
            <a:off x="3048406" y="4838564"/>
            <a:ext cx="5165012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^gr[ea]y(^h).*</a:t>
            </a:r>
            <a:endParaRPr kumimoji="0" lang="en-GB" sz="28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B7AB172D-82BC-2A9A-55EF-C618EE7C18A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95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uild="allAtOnce" animBg="1"/>
      <p:bldP spid="9" grpId="0" build="allAtOnce" animBg="1"/>
      <p:bldP spid="12" grpId="0" build="allAtOnce" animBg="1"/>
      <p:bldP spid="11" grpId="0" build="allAtOnce"/>
      <p:bldP spid="11" grpId="1" build="allAtOnce"/>
      <p:bldP spid="14" grpId="0"/>
      <p:bldP spid="14" grpId="1"/>
      <p:bldP spid="16" grpId="0"/>
      <p:bldP spid="16" grpId="1"/>
      <p:bldP spid="17" grpId="0"/>
      <p:bldP spid="17" grpId="1"/>
      <p:bldP spid="18" grpId="0"/>
      <p:bldP spid="1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2EAE37-B0D7-1FA9-85CD-67927DD76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DC82EA-1426-3B8E-6FF0-7EA5D5DD8B23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46A1C1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D11DC7-B402-2574-1ACE-6177B074F4C4}"/>
              </a:ext>
            </a:extLst>
          </p:cNvPr>
          <p:cNvSpPr txBox="1"/>
          <p:nvPr/>
        </p:nvSpPr>
        <p:spPr>
          <a:xfrm>
            <a:off x="578778" y="2434427"/>
            <a:ext cx="106026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1) </a:t>
            </a:r>
            <a:r>
              <a:rPr lang="en-GB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many 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word boundaries are there in “f.frenzel@lse.ac.uk”? 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91724B-B7F8-F02A-AD08-841DEFCD11EB}"/>
              </a:ext>
            </a:extLst>
          </p:cNvPr>
          <p:cNvSpPr txBox="1"/>
          <p:nvPr/>
        </p:nvSpPr>
        <p:spPr>
          <a:xfrm>
            <a:off x="578778" y="3231378"/>
            <a:ext cx="10602644" cy="1007181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2) 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 think word boundaries can be </a:t>
            </a:r>
            <a:r>
              <a:rPr lang="en-GB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useful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for extracting information from email addresses? Why? Why not?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AD1219-7981-59B3-F2CD-F206CE4230BB}"/>
              </a:ext>
            </a:extLst>
          </p:cNvPr>
          <p:cNvSpPr txBox="1"/>
          <p:nvPr/>
        </p:nvSpPr>
        <p:spPr>
          <a:xfrm>
            <a:off x="550863" y="4459217"/>
            <a:ext cx="10602644" cy="1007181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) How can you match all words that </a:t>
            </a: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do</a:t>
            </a:r>
            <a:r>
              <a:rPr kumimoji="0" lang="en-GB" sz="2800" b="1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not contain “e” 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in “</a:t>
            </a:r>
            <a:r>
              <a:rPr lang="nn-NO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index data form skill map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”</a:t>
            </a:r>
            <a:r>
              <a:rPr lang="nn-NO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D07F34-EBDB-B461-EA10-FD078512F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5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5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28632-898C-6E7B-F181-69F7EF03B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A6565C1-3668-9FBF-8B06-63F7ED155A34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“INVISIBLE” CHARACTERS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D6FF10-B0F7-0B10-BD69-9E526693EFB2}"/>
              </a:ext>
            </a:extLst>
          </p:cNvPr>
          <p:cNvSpPr txBox="1"/>
          <p:nvPr/>
        </p:nvSpPr>
        <p:spPr>
          <a:xfrm>
            <a:off x="576078" y="2061775"/>
            <a:ext cx="10099949" cy="51473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e.g. spaces (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␣</a:t>
            </a:r>
            <a:r>
              <a:rPr lang="en-GB" sz="2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</a:t>
            </a: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GB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tabs (TAB), carriage return (CR), new line (NL)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4CDE4-22DC-1B9B-7664-DDEFD8C385CC}"/>
              </a:ext>
            </a:extLst>
          </p:cNvPr>
          <p:cNvSpPr txBox="1"/>
          <p:nvPr/>
        </p:nvSpPr>
        <p:spPr>
          <a:xfrm>
            <a:off x="1529217" y="2817775"/>
            <a:ext cx="2355132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␣ 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␣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98D88C-4CCA-2990-182D-01CA0D234DC0}"/>
              </a:ext>
            </a:extLst>
          </p:cNvPr>
          <p:cNvSpPr txBox="1"/>
          <p:nvPr/>
        </p:nvSpPr>
        <p:spPr>
          <a:xfrm>
            <a:off x="1529217" y="3535438"/>
            <a:ext cx="6112571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\s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whitespace character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A711BA-C9FC-57C7-A324-92E2E591FF18}"/>
              </a:ext>
            </a:extLst>
          </p:cNvPr>
          <p:cNvSpPr txBox="1"/>
          <p:nvPr/>
        </p:nvSpPr>
        <p:spPr>
          <a:xfrm>
            <a:off x="1529217" y="4253101"/>
            <a:ext cx="2619628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\t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tab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DD3170-D2CD-0F0D-27E4-DD20A7C574DD}"/>
              </a:ext>
            </a:extLst>
          </p:cNvPr>
          <p:cNvSpPr txBox="1"/>
          <p:nvPr/>
        </p:nvSpPr>
        <p:spPr>
          <a:xfrm>
            <a:off x="1529217" y="5684984"/>
            <a:ext cx="4370107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\r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carriage return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4DD4BF-79CA-3C27-2F19-CDE86C210417}"/>
              </a:ext>
            </a:extLst>
          </p:cNvPr>
          <p:cNvSpPr txBox="1"/>
          <p:nvPr/>
        </p:nvSpPr>
        <p:spPr>
          <a:xfrm>
            <a:off x="1529217" y="4970764"/>
            <a:ext cx="4951997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\n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line feed (newline)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12961AD6-A812-42F2-7E75-44328A67228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51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3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A5507E-1DD3-E8DC-CADF-B58FCF1A0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2DAEF4-C1D4-DE63-BDAE-203747B9443A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SHORTCUTS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1E1863-A9D0-1066-AAB3-A0D4498B326C}"/>
              </a:ext>
            </a:extLst>
          </p:cNvPr>
          <p:cNvSpPr txBox="1"/>
          <p:nvPr/>
        </p:nvSpPr>
        <p:spPr>
          <a:xfrm>
            <a:off x="1200150" y="4289307"/>
            <a:ext cx="4261103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\D 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 non-digit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31EAFD-C2E7-921D-AD5C-628FE6ED246F}"/>
              </a:ext>
            </a:extLst>
          </p:cNvPr>
          <p:cNvSpPr txBox="1"/>
          <p:nvPr/>
        </p:nvSpPr>
        <p:spPr>
          <a:xfrm>
            <a:off x="1200150" y="2266656"/>
            <a:ext cx="857724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\s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whitespace character (space, tab and </a:t>
            </a: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newline)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FC9B42-4136-1583-2C37-22496E44B399}"/>
              </a:ext>
            </a:extLst>
          </p:cNvPr>
          <p:cNvSpPr txBox="1"/>
          <p:nvPr/>
        </p:nvSpPr>
        <p:spPr>
          <a:xfrm>
            <a:off x="1200150" y="3119757"/>
            <a:ext cx="681148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\S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non-whitespace character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425079-0C98-5D78-42FA-7ADD007A518E}"/>
              </a:ext>
            </a:extLst>
          </p:cNvPr>
          <p:cNvSpPr txBox="1"/>
          <p:nvPr/>
        </p:nvSpPr>
        <p:spPr>
          <a:xfrm>
            <a:off x="1200150" y="5458857"/>
            <a:ext cx="8206093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\W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non-word character [^a-zA-Z0-9_]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2B9B1B-E1A1-3438-5E8E-1852A8EDADF7}"/>
              </a:ext>
            </a:extLst>
          </p:cNvPr>
          <p:cNvSpPr txBox="1"/>
          <p:nvPr/>
        </p:nvSpPr>
        <p:spPr>
          <a:xfrm>
            <a:off x="1200150" y="4874082"/>
            <a:ext cx="704872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\w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word character [a-zA-Z0-9_]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E7535A-9031-E61C-9072-DCB258DB7C74}"/>
              </a:ext>
            </a:extLst>
          </p:cNvPr>
          <p:cNvSpPr txBox="1"/>
          <p:nvPr/>
        </p:nvSpPr>
        <p:spPr>
          <a:xfrm>
            <a:off x="1200150" y="3704532"/>
            <a:ext cx="3558988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\d 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 digit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8" name="Picture 7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CB2A8148-DC81-C4EE-C9B0-0B0F5F5604C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9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  <p:bldP spid="7" grpId="0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1CA81-6B1D-418C-D180-2B8C9600F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B46AB1-F410-D4F0-E470-EDFAF35EEE2B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46A1C1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2161D4-BBE4-5F9F-403C-537FF32B149E}"/>
              </a:ext>
            </a:extLst>
          </p:cNvPr>
          <p:cNvSpPr txBox="1"/>
          <p:nvPr/>
        </p:nvSpPr>
        <p:spPr>
          <a:xfrm>
            <a:off x="567915" y="2357310"/>
            <a:ext cx="10602644" cy="143806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1) 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shortcuts in mind can you think of another way than 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50" charset="0"/>
                <a:ea typeface="Roboto Mono" panose="00000009000000000000" pitchFamily="50" charset="0"/>
              </a:rPr>
              <a:t>[A-Z][0-9]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match an </a:t>
            </a:r>
            <a:r>
              <a:rPr lang="en-GB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upper-case letter 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followed by a </a:t>
            </a:r>
            <a:r>
              <a:rPr lang="en-GB" sz="28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single digit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340A71-0BC5-7ED3-347A-1E663CF0C818}"/>
              </a:ext>
            </a:extLst>
          </p:cNvPr>
          <p:cNvSpPr txBox="1"/>
          <p:nvPr/>
        </p:nvSpPr>
        <p:spPr>
          <a:xfrm>
            <a:off x="540000" y="4088739"/>
            <a:ext cx="10602644" cy="1007181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800" noProof="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) How about the matching all words that </a:t>
            </a: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do</a:t>
            </a:r>
            <a:r>
              <a:rPr kumimoji="0" lang="en-GB" sz="2800" b="1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not contain “e” 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in “</a:t>
            </a:r>
            <a:r>
              <a:rPr lang="nn-NO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index data form skill map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” example</a:t>
            </a:r>
            <a:r>
              <a:rPr lang="nn-NO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54A680-19DC-AB74-D133-2B464FECE5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5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2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3C5187-8560-4EA8-4B30-3DCC7E09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8EFACB-767C-65C4-EB1A-924331B6C27F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GROUPING ( 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72ADAD-B55C-01A5-982E-C4AB3D45E254}"/>
              </a:ext>
            </a:extLst>
          </p:cNvPr>
          <p:cNvSpPr txBox="1"/>
          <p:nvPr/>
        </p:nvSpPr>
        <p:spPr>
          <a:xfrm>
            <a:off x="540000" y="1838127"/>
            <a:ext cx="10099949" cy="884070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You can break a regular expression into groups that can be referenced later (e.g. for extraction, replacing)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1E08EF-3669-53BE-0AAE-981185675EC8}"/>
              </a:ext>
            </a:extLst>
          </p:cNvPr>
          <p:cNvSpPr txBox="1"/>
          <p:nvPr/>
        </p:nvSpPr>
        <p:spPr>
          <a:xfrm>
            <a:off x="1764072" y="4061188"/>
            <a:ext cx="2977097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1\\\$a</a:t>
            </a:r>
            <a:r>
              <a:rPr lang="en-GB" sz="2800" b="1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endParaRPr lang="en-GB" sz="2800" dirty="0">
              <a:latin typeface="Roboto Mono" panose="00000009000000000000" pitchFamily="49" charset="0"/>
              <a:ea typeface="Roboto Mono" panose="00000009000000000000" pitchFamily="49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F0904A-FC24-748E-90A6-6BA8FBCD7CB3}"/>
              </a:ext>
            </a:extLst>
          </p:cNvPr>
          <p:cNvSpPr txBox="1"/>
          <p:nvPr/>
        </p:nvSpPr>
        <p:spPr>
          <a:xfrm>
            <a:off x="1927871" y="3191100"/>
            <a:ext cx="555472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1\$</a:t>
            </a:r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aWilliams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Chris.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09B024-5758-B0EA-E25A-16FEBD82AEEA}"/>
              </a:ext>
            </a:extLst>
          </p:cNvPr>
          <p:cNvSpPr txBox="1"/>
          <p:nvPr/>
        </p:nvSpPr>
        <p:spPr>
          <a:xfrm>
            <a:off x="1913578" y="5014509"/>
            <a:ext cx="2117887" cy="52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1\$a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473B52-B512-CE9C-8E5D-102E2A785C67}"/>
              </a:ext>
            </a:extLst>
          </p:cNvPr>
          <p:cNvSpPr txBox="1"/>
          <p:nvPr/>
        </p:nvSpPr>
        <p:spPr>
          <a:xfrm>
            <a:off x="4031465" y="5014506"/>
            <a:ext cx="1903085" cy="52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Williams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ABDEC2-872F-3D02-F3A9-E83406F1F5E9}"/>
              </a:ext>
            </a:extLst>
          </p:cNvPr>
          <p:cNvSpPr txBox="1"/>
          <p:nvPr/>
        </p:nvSpPr>
        <p:spPr>
          <a:xfrm>
            <a:off x="5904070" y="5017954"/>
            <a:ext cx="614271" cy="5232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9B959F-D19C-EC07-3823-4B406CFCFF39}"/>
              </a:ext>
            </a:extLst>
          </p:cNvPr>
          <p:cNvSpPr txBox="1"/>
          <p:nvPr/>
        </p:nvSpPr>
        <p:spPr>
          <a:xfrm>
            <a:off x="6518341" y="5018189"/>
            <a:ext cx="1473480" cy="5232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Chris.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8532EE-67EF-41FC-A36E-D9DA220E7723}"/>
              </a:ext>
            </a:extLst>
          </p:cNvPr>
          <p:cNvSpPr txBox="1"/>
          <p:nvPr/>
        </p:nvSpPr>
        <p:spPr>
          <a:xfrm>
            <a:off x="2645550" y="5719784"/>
            <a:ext cx="61427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0A134C-1D38-1FC3-6BE1-2E2FC9427758}"/>
              </a:ext>
            </a:extLst>
          </p:cNvPr>
          <p:cNvSpPr txBox="1"/>
          <p:nvPr/>
        </p:nvSpPr>
        <p:spPr>
          <a:xfrm>
            <a:off x="4614525" y="5731181"/>
            <a:ext cx="61427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3D2AD5C-8BD3-5C40-38EA-0046E7625DAB}"/>
              </a:ext>
            </a:extLst>
          </p:cNvPr>
          <p:cNvSpPr txBox="1"/>
          <p:nvPr/>
        </p:nvSpPr>
        <p:spPr>
          <a:xfrm>
            <a:off x="5922666" y="5738909"/>
            <a:ext cx="61427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2AF374-687D-71FA-96A0-70035782C1CA}"/>
              </a:ext>
            </a:extLst>
          </p:cNvPr>
          <p:cNvSpPr txBox="1"/>
          <p:nvPr/>
        </p:nvSpPr>
        <p:spPr>
          <a:xfrm>
            <a:off x="7421242" y="5738909"/>
            <a:ext cx="61427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$4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57985F-900D-7F03-E427-EFBE823826BE}"/>
              </a:ext>
            </a:extLst>
          </p:cNvPr>
          <p:cNvGrpSpPr/>
          <p:nvPr/>
        </p:nvGrpSpPr>
        <p:grpSpPr>
          <a:xfrm>
            <a:off x="8727735" y="3091891"/>
            <a:ext cx="2621114" cy="2598402"/>
            <a:chOff x="8546991" y="3923834"/>
            <a:chExt cx="2621114" cy="259840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37AE18B-652A-0D52-6A81-C2E06A1F816F}"/>
                </a:ext>
              </a:extLst>
            </p:cNvPr>
            <p:cNvSpPr/>
            <p:nvPr/>
          </p:nvSpPr>
          <p:spPr>
            <a:xfrm>
              <a:off x="9050218" y="3923834"/>
              <a:ext cx="2117887" cy="2598402"/>
            </a:xfrm>
            <a:custGeom>
              <a:avLst/>
              <a:gdLst>
                <a:gd name="csX0" fmla="*/ 0 w 2117887"/>
                <a:gd name="csY0" fmla="*/ 0 h 2598402"/>
                <a:gd name="csX1" fmla="*/ 508293 w 2117887"/>
                <a:gd name="csY1" fmla="*/ 0 h 2598402"/>
                <a:gd name="csX2" fmla="*/ 974228 w 2117887"/>
                <a:gd name="csY2" fmla="*/ 0 h 2598402"/>
                <a:gd name="csX3" fmla="*/ 1546058 w 2117887"/>
                <a:gd name="csY3" fmla="*/ 0 h 2598402"/>
                <a:gd name="csX4" fmla="*/ 2117887 w 2117887"/>
                <a:gd name="csY4" fmla="*/ 0 h 2598402"/>
                <a:gd name="csX5" fmla="*/ 2117887 w 2117887"/>
                <a:gd name="csY5" fmla="*/ 623616 h 2598402"/>
                <a:gd name="csX6" fmla="*/ 2117887 w 2117887"/>
                <a:gd name="csY6" fmla="*/ 1221249 h 2598402"/>
                <a:gd name="csX7" fmla="*/ 2117887 w 2117887"/>
                <a:gd name="csY7" fmla="*/ 1870849 h 2598402"/>
                <a:gd name="csX8" fmla="*/ 2117887 w 2117887"/>
                <a:gd name="csY8" fmla="*/ 2598402 h 2598402"/>
                <a:gd name="csX9" fmla="*/ 1630773 w 2117887"/>
                <a:gd name="csY9" fmla="*/ 2598402 h 2598402"/>
                <a:gd name="csX10" fmla="*/ 1101301 w 2117887"/>
                <a:gd name="csY10" fmla="*/ 2598402 h 2598402"/>
                <a:gd name="csX11" fmla="*/ 571829 w 2117887"/>
                <a:gd name="csY11" fmla="*/ 2598402 h 2598402"/>
                <a:gd name="csX12" fmla="*/ 0 w 2117887"/>
                <a:gd name="csY12" fmla="*/ 2598402 h 2598402"/>
                <a:gd name="csX13" fmla="*/ 0 w 2117887"/>
                <a:gd name="csY13" fmla="*/ 1896833 h 2598402"/>
                <a:gd name="csX14" fmla="*/ 0 w 2117887"/>
                <a:gd name="csY14" fmla="*/ 1195265 h 2598402"/>
                <a:gd name="csX15" fmla="*/ 0 w 2117887"/>
                <a:gd name="csY15" fmla="*/ 0 h 259840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2117887" h="2598402" extrusionOk="0">
                  <a:moveTo>
                    <a:pt x="0" y="0"/>
                  </a:moveTo>
                  <a:cubicBezTo>
                    <a:pt x="186124" y="16118"/>
                    <a:pt x="387952" y="-12791"/>
                    <a:pt x="508293" y="0"/>
                  </a:cubicBezTo>
                  <a:cubicBezTo>
                    <a:pt x="628634" y="12791"/>
                    <a:pt x="748235" y="5157"/>
                    <a:pt x="974228" y="0"/>
                  </a:cubicBezTo>
                  <a:cubicBezTo>
                    <a:pt x="1200221" y="-5157"/>
                    <a:pt x="1406443" y="-22881"/>
                    <a:pt x="1546058" y="0"/>
                  </a:cubicBezTo>
                  <a:cubicBezTo>
                    <a:pt x="1685673" y="22881"/>
                    <a:pt x="1987084" y="25202"/>
                    <a:pt x="2117887" y="0"/>
                  </a:cubicBezTo>
                  <a:cubicBezTo>
                    <a:pt x="2112990" y="200861"/>
                    <a:pt x="2148685" y="422401"/>
                    <a:pt x="2117887" y="623616"/>
                  </a:cubicBezTo>
                  <a:cubicBezTo>
                    <a:pt x="2087089" y="824831"/>
                    <a:pt x="2131081" y="1099394"/>
                    <a:pt x="2117887" y="1221249"/>
                  </a:cubicBezTo>
                  <a:cubicBezTo>
                    <a:pt x="2104693" y="1343104"/>
                    <a:pt x="2109518" y="1557411"/>
                    <a:pt x="2117887" y="1870849"/>
                  </a:cubicBezTo>
                  <a:cubicBezTo>
                    <a:pt x="2126256" y="2184287"/>
                    <a:pt x="2097299" y="2435573"/>
                    <a:pt x="2117887" y="2598402"/>
                  </a:cubicBezTo>
                  <a:cubicBezTo>
                    <a:pt x="2007036" y="2594390"/>
                    <a:pt x="1804631" y="2586606"/>
                    <a:pt x="1630773" y="2598402"/>
                  </a:cubicBezTo>
                  <a:cubicBezTo>
                    <a:pt x="1456915" y="2610198"/>
                    <a:pt x="1237040" y="2620151"/>
                    <a:pt x="1101301" y="2598402"/>
                  </a:cubicBezTo>
                  <a:cubicBezTo>
                    <a:pt x="965562" y="2576653"/>
                    <a:pt x="729156" y="2609254"/>
                    <a:pt x="571829" y="2598402"/>
                  </a:cubicBezTo>
                  <a:cubicBezTo>
                    <a:pt x="414502" y="2587550"/>
                    <a:pt x="262805" y="2622025"/>
                    <a:pt x="0" y="2598402"/>
                  </a:cubicBezTo>
                  <a:cubicBezTo>
                    <a:pt x="-2197" y="2375263"/>
                    <a:pt x="-12473" y="2100880"/>
                    <a:pt x="0" y="1896833"/>
                  </a:cubicBezTo>
                  <a:cubicBezTo>
                    <a:pt x="12473" y="1692786"/>
                    <a:pt x="-17657" y="1516590"/>
                    <a:pt x="0" y="1195265"/>
                  </a:cubicBezTo>
                  <a:cubicBezTo>
                    <a:pt x="17657" y="873940"/>
                    <a:pt x="-22524" y="475373"/>
                    <a:pt x="0" y="0"/>
                  </a:cubicBezTo>
                  <a:close/>
                </a:path>
              </a:pathLst>
            </a:custGeom>
            <a:noFill/>
            <a:ln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The character preceding the group number may vary by regex implementation. E.g. in Python it’s “\”</a:t>
              </a:r>
            </a:p>
          </p:txBody>
        </p:sp>
        <p:pic>
          <p:nvPicPr>
            <p:cNvPr id="19" name="Graphic 18" descr="Right pointing backhand index with solid fill">
              <a:extLst>
                <a:ext uri="{FF2B5EF4-FFF2-40B4-BE49-F238E27FC236}">
                  <a16:creationId xmlns:a16="http://schemas.microsoft.com/office/drawing/2014/main" id="{045F9DE6-C8DE-5682-E2D5-6872B6D0C36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46991" y="3956671"/>
              <a:ext cx="457200" cy="45720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8F4C857-C0F7-7402-578E-E78C7771B626}"/>
              </a:ext>
            </a:extLst>
          </p:cNvPr>
          <p:cNvSpPr txBox="1"/>
          <p:nvPr/>
        </p:nvSpPr>
        <p:spPr>
          <a:xfrm>
            <a:off x="4525891" y="4061188"/>
            <a:ext cx="1136133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</a:t>
            </a:r>
            <a:r>
              <a:rPr lang="en-GB" sz="2800" b="1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0A278F-7ED4-670E-33DC-34425D197878}"/>
              </a:ext>
            </a:extLst>
          </p:cNvPr>
          <p:cNvSpPr txBox="1"/>
          <p:nvPr/>
        </p:nvSpPr>
        <p:spPr>
          <a:xfrm>
            <a:off x="5378119" y="4061188"/>
            <a:ext cx="219425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?</a:t>
            </a:r>
            <a:r>
              <a:rPr lang="en-GB" sz="2800" b="1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	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B88D8C-E73F-29C5-9402-9B632D6561BD}"/>
              </a:ext>
            </a:extLst>
          </p:cNvPr>
          <p:cNvSpPr txBox="1"/>
          <p:nvPr/>
        </p:nvSpPr>
        <p:spPr>
          <a:xfrm>
            <a:off x="6443420" y="4061188"/>
            <a:ext cx="110799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</a:t>
            </a:r>
            <a:r>
              <a:rPr lang="en-GB" sz="2800" b="1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	</a:t>
            </a:r>
          </a:p>
        </p:txBody>
      </p:sp>
      <p:pic>
        <p:nvPicPr>
          <p:cNvPr id="5" name="Picture 4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7085C58D-EDDF-78C4-4BF1-DCA6B779B6A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18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  <p:bldP spid="2" grpId="0" animBg="1"/>
      <p:bldP spid="8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6" grpId="0"/>
      <p:bldP spid="7" grpId="0"/>
      <p:bldP spid="2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2B7EDF-CC05-6C57-DEB9-76DC5FF3F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644F8C-B98D-620E-720B-4568987D175D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GROUPING (?: 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9AD443-10D2-275F-DE2B-E9DB616EDFEB}"/>
              </a:ext>
            </a:extLst>
          </p:cNvPr>
          <p:cNvSpPr txBox="1"/>
          <p:nvPr/>
        </p:nvSpPr>
        <p:spPr>
          <a:xfrm>
            <a:off x="540000" y="1942299"/>
            <a:ext cx="10099949" cy="884070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Non-capturing groups </a:t>
            </a: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allow you to specify conditions that are </a:t>
            </a: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not themselves part of the match</a:t>
            </a: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04A24B-9FCE-FBE8-0BDD-0CA766AB4B60}"/>
              </a:ext>
            </a:extLst>
          </p:cNvPr>
          <p:cNvSpPr txBox="1"/>
          <p:nvPr/>
        </p:nvSpPr>
        <p:spPr>
          <a:xfrm>
            <a:off x="-2661624" y="7476879"/>
            <a:ext cx="20988438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(=100 1\\\$a)([^,]*)(, ?)([^$,]*)([[:</a:t>
            </a:r>
            <a:r>
              <a:rPr lang="en-GB" sz="32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punct</a:t>
            </a:r>
            <a:r>
              <a:rPr lang="en-GB" sz="32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:]]\$d)([0-9]{4}-?[0-9]{0,4}) 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bot, boot</a:t>
            </a:r>
            <a:endParaRPr lang="en-GB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16DF6D-D557-0D6A-17D6-01F13E4204A6}"/>
              </a:ext>
            </a:extLst>
          </p:cNvPr>
          <p:cNvSpPr txBox="1"/>
          <p:nvPr/>
        </p:nvSpPr>
        <p:spPr>
          <a:xfrm>
            <a:off x="1764072" y="4055611"/>
            <a:ext cx="340670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b="1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?:</a:t>
            </a:r>
            <a:r>
              <a:rPr lang="en-GB" sz="2800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1\\\$a</a:t>
            </a:r>
            <a:r>
              <a:rPr lang="en-GB" sz="2800" b="1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endParaRPr lang="en-GB" sz="2800" dirty="0">
              <a:latin typeface="Roboto Mono" panose="00000009000000000000" pitchFamily="49" charset="0"/>
              <a:ea typeface="Roboto Mono" panose="00000009000000000000" pitchFamily="49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3E35DD-42A1-7EB6-2570-3645977C4477}"/>
              </a:ext>
            </a:extLst>
          </p:cNvPr>
          <p:cNvSpPr txBox="1"/>
          <p:nvPr/>
        </p:nvSpPr>
        <p:spPr>
          <a:xfrm>
            <a:off x="1927871" y="3185523"/>
            <a:ext cx="555472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1\$</a:t>
            </a:r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aWilliams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Chris.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D558FB-4525-D445-2D15-5753D31F9555}"/>
              </a:ext>
            </a:extLst>
          </p:cNvPr>
          <p:cNvSpPr txBox="1"/>
          <p:nvPr/>
        </p:nvSpPr>
        <p:spPr>
          <a:xfrm>
            <a:off x="1913578" y="5008932"/>
            <a:ext cx="2117887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strike="sngStrike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1\$a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03F565-5A4C-F4D8-58EC-E025ABA690DC}"/>
              </a:ext>
            </a:extLst>
          </p:cNvPr>
          <p:cNvSpPr txBox="1"/>
          <p:nvPr/>
        </p:nvSpPr>
        <p:spPr>
          <a:xfrm>
            <a:off x="4031465" y="5008929"/>
            <a:ext cx="1903085" cy="52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Williams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E429C3-3706-A67E-9B53-C3F8999D18DE}"/>
              </a:ext>
            </a:extLst>
          </p:cNvPr>
          <p:cNvSpPr txBox="1"/>
          <p:nvPr/>
        </p:nvSpPr>
        <p:spPr>
          <a:xfrm>
            <a:off x="5925406" y="5008694"/>
            <a:ext cx="61427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strike="sngStrike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87C7C9-691F-2E3E-572A-1D2F6130483C}"/>
              </a:ext>
            </a:extLst>
          </p:cNvPr>
          <p:cNvSpPr txBox="1"/>
          <p:nvPr/>
        </p:nvSpPr>
        <p:spPr>
          <a:xfrm>
            <a:off x="6539677" y="5008929"/>
            <a:ext cx="1473480" cy="5232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Chris.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D241AF-E652-1A3D-214F-9B483FC7631B}"/>
              </a:ext>
            </a:extLst>
          </p:cNvPr>
          <p:cNvSpPr txBox="1"/>
          <p:nvPr/>
        </p:nvSpPr>
        <p:spPr>
          <a:xfrm>
            <a:off x="2645550" y="5714207"/>
            <a:ext cx="61427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1CA98C-CBF1-87A9-3989-3B2FE017BBB6}"/>
              </a:ext>
            </a:extLst>
          </p:cNvPr>
          <p:cNvSpPr txBox="1"/>
          <p:nvPr/>
        </p:nvSpPr>
        <p:spPr>
          <a:xfrm>
            <a:off x="4614525" y="5725604"/>
            <a:ext cx="61427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F06E5A-ECC1-92A2-24CE-0C4C8511B892}"/>
              </a:ext>
            </a:extLst>
          </p:cNvPr>
          <p:cNvSpPr txBox="1"/>
          <p:nvPr/>
        </p:nvSpPr>
        <p:spPr>
          <a:xfrm>
            <a:off x="5944002" y="5729649"/>
            <a:ext cx="61427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73F32F-ADA7-CA15-4F9E-DF958C188869}"/>
              </a:ext>
            </a:extLst>
          </p:cNvPr>
          <p:cNvSpPr txBox="1"/>
          <p:nvPr/>
        </p:nvSpPr>
        <p:spPr>
          <a:xfrm>
            <a:off x="7442578" y="5729649"/>
            <a:ext cx="61427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CE725C-3866-5CB8-F27C-1FD580D08CBB}"/>
              </a:ext>
            </a:extLst>
          </p:cNvPr>
          <p:cNvSpPr txBox="1"/>
          <p:nvPr/>
        </p:nvSpPr>
        <p:spPr>
          <a:xfrm>
            <a:off x="4952727" y="4055611"/>
            <a:ext cx="110799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</a:t>
            </a:r>
            <a:r>
              <a:rPr lang="en-GB" sz="2800" b="1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	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B408F7-B5F3-2225-6AA0-10A1C9818B48}"/>
              </a:ext>
            </a:extLst>
          </p:cNvPr>
          <p:cNvSpPr txBox="1"/>
          <p:nvPr/>
        </p:nvSpPr>
        <p:spPr>
          <a:xfrm>
            <a:off x="5807326" y="4055611"/>
            <a:ext cx="2031325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b="1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?:</a:t>
            </a:r>
            <a:r>
              <a:rPr lang="en-GB" sz="2800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?</a:t>
            </a:r>
            <a:r>
              <a:rPr lang="en-GB" sz="2800" b="1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	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3739A-AB61-0C64-3B4C-C31BD6B79D97}"/>
              </a:ext>
            </a:extLst>
          </p:cNvPr>
          <p:cNvSpPr txBox="1"/>
          <p:nvPr/>
        </p:nvSpPr>
        <p:spPr>
          <a:xfrm>
            <a:off x="7296765" y="4055611"/>
            <a:ext cx="110799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</a:t>
            </a:r>
            <a:r>
              <a:rPr lang="en-GB" sz="2800" b="1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	</a:t>
            </a:r>
          </a:p>
        </p:txBody>
      </p:sp>
      <p:pic>
        <p:nvPicPr>
          <p:cNvPr id="18" name="Picture 17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AEAA38B6-1EE3-DB73-C5BA-83EC59A5A1B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2" grpId="0" animBg="1"/>
      <p:bldP spid="8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6" grpId="0"/>
      <p:bldP spid="7" grpId="0"/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5BDEC0-CA1E-3D77-1217-B4BE61358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54D717A-0492-0F1E-D784-78825C623CC0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GREEDY VS. LAZY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08164A-F020-D99F-20DF-E335FEA79724}"/>
              </a:ext>
            </a:extLst>
          </p:cNvPr>
          <p:cNvSpPr txBox="1"/>
          <p:nvPr/>
        </p:nvSpPr>
        <p:spPr>
          <a:xfrm>
            <a:off x="540000" y="2222122"/>
            <a:ext cx="6436116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Applies to </a:t>
            </a:r>
            <a:r>
              <a:rPr kumimoji="0" lang="en-GB" sz="20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quantifiers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such as 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*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+ and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{}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B18D30-DB37-4E2E-FE67-F09BC71ED8C7}"/>
              </a:ext>
            </a:extLst>
          </p:cNvPr>
          <p:cNvSpPr txBox="1"/>
          <p:nvPr/>
        </p:nvSpPr>
        <p:spPr>
          <a:xfrm>
            <a:off x="539998" y="2742748"/>
            <a:ext cx="6436115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Quantifiers are by </a:t>
            </a: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default greedy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kumimoji="0" lang="en-GB" sz="2000" b="1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6390D1-3A1D-FA0A-C1F7-B36CCED9E30B}"/>
              </a:ext>
            </a:extLst>
          </p:cNvPr>
          <p:cNvSpPr txBox="1"/>
          <p:nvPr/>
        </p:nvSpPr>
        <p:spPr>
          <a:xfrm>
            <a:off x="539998" y="3195931"/>
            <a:ext cx="6436116" cy="1068736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Greedy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means the quantifier will try to match </a:t>
            </a: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as much text as possible </a:t>
            </a:r>
            <a:r>
              <a:rPr lang="en-GB" sz="2000" dirty="0"/>
              <a:t>while still allowing the overall regex to succeed.</a:t>
            </a:r>
            <a:endParaRPr kumimoji="0" lang="en-GB" sz="2000" b="1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0967A6-8F1B-B854-EA66-081C084975C7}"/>
              </a:ext>
            </a:extLst>
          </p:cNvPr>
          <p:cNvSpPr txBox="1"/>
          <p:nvPr/>
        </p:nvSpPr>
        <p:spPr>
          <a:xfrm>
            <a:off x="568129" y="4264667"/>
            <a:ext cx="6436115" cy="1068736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Lazy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means the quantifier will try to match </a:t>
            </a: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as little text as possible </a:t>
            </a:r>
            <a:r>
              <a:rPr lang="en-GB" sz="2000" dirty="0"/>
              <a:t>while still allowing the overall regex to succeed.</a:t>
            </a:r>
            <a:endParaRPr kumimoji="0" lang="en-GB" sz="2000" b="1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8CA147-1A59-54A2-4FBF-FAFFE67C3519}"/>
              </a:ext>
            </a:extLst>
          </p:cNvPr>
          <p:cNvSpPr txBox="1"/>
          <p:nvPr/>
        </p:nvSpPr>
        <p:spPr>
          <a:xfrm>
            <a:off x="539997" y="5333403"/>
            <a:ext cx="6436115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  <a:defRPr/>
            </a:pP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To make a quantifier </a:t>
            </a:r>
            <a:r>
              <a:rPr kumimoji="0" lang="en-GB" sz="20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lazy add “?” 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after it.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28719A-7891-5FCE-8BEF-C9777F056F1A}"/>
              </a:ext>
            </a:extLst>
          </p:cNvPr>
          <p:cNvSpPr txBox="1"/>
          <p:nvPr/>
        </p:nvSpPr>
        <p:spPr>
          <a:xfrm>
            <a:off x="7921132" y="2476897"/>
            <a:ext cx="3674611" cy="76095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*	 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→ greedy</a:t>
            </a:r>
          </a:p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*?	 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→ lazy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C633A1-A565-EAC8-51D9-1F1943F702CD}"/>
              </a:ext>
            </a:extLst>
          </p:cNvPr>
          <p:cNvSpPr txBox="1"/>
          <p:nvPr/>
        </p:nvSpPr>
        <p:spPr>
          <a:xfrm>
            <a:off x="7921131" y="3615742"/>
            <a:ext cx="3674611" cy="76095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+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 Mono" panose="00000009000000000000" pitchFamily="49" charset="0"/>
                <a:ea typeface="Roboto Mono" panose="00000009000000000000" pitchFamily="49" charset="0"/>
              </a:rPr>
              <a:t>	 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→ greedy</a:t>
            </a:r>
          </a:p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+?	 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→ lazy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A6CCB95-0B05-8649-416D-35B1D0373473}"/>
              </a:ext>
            </a:extLst>
          </p:cNvPr>
          <p:cNvSpPr txBox="1"/>
          <p:nvPr/>
        </p:nvSpPr>
        <p:spPr>
          <a:xfrm>
            <a:off x="7921131" y="4830513"/>
            <a:ext cx="3674611" cy="760959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{</a:t>
            </a:r>
            <a:r>
              <a:rPr lang="en-GB" sz="2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n,m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} </a:t>
            </a:r>
            <a:r>
              <a:rPr kumimoji="0" lang="en-GB" sz="20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→ greedy</a:t>
            </a:r>
          </a:p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{</a:t>
            </a:r>
            <a:r>
              <a:rPr lang="en-GB" sz="2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n,m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 Mono" panose="00000009000000000000" pitchFamily="49" charset="0"/>
                <a:ea typeface="Roboto Mono" panose="00000009000000000000" pitchFamily="49" charset="0"/>
              </a:rPr>
              <a:t>}?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→ lazy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4AFBBE49-9F9D-48F3-8BE8-725CEF204DF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7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6" grpId="0"/>
      <p:bldP spid="7" grpId="0"/>
      <p:bldP spid="20" grpId="0"/>
      <p:bldP spid="21" grpId="0"/>
      <p:bldP spid="22" grpId="0"/>
      <p:bldP spid="2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786F5F-503D-5503-AD34-2DE4B9236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0DA69B-5E37-90B9-C0FA-05DE80822772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GREEDY VS. LAZY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82F1F3-98A3-81AF-506C-F1CC4E7D3A6E}"/>
              </a:ext>
            </a:extLst>
          </p:cNvPr>
          <p:cNvSpPr txBox="1"/>
          <p:nvPr/>
        </p:nvSpPr>
        <p:spPr>
          <a:xfrm>
            <a:off x="1825291" y="2626673"/>
            <a:ext cx="664797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1\\\$a</a:t>
            </a:r>
            <a:r>
              <a:rPr lang="en-GB" sz="2800" b="1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b="1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</a:t>
            </a:r>
            <a:r>
              <a:rPr lang="en-GB" sz="2800" b="1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b="1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?</a:t>
            </a:r>
            <a:r>
              <a:rPr lang="en-GB" sz="2800" b="1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b="1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</a:t>
            </a:r>
            <a:r>
              <a:rPr lang="en-GB" sz="2800" b="1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744E4B-2723-C1E2-86D4-30EBF9AC1C9D}"/>
              </a:ext>
            </a:extLst>
          </p:cNvPr>
          <p:cNvSpPr txBox="1"/>
          <p:nvPr/>
        </p:nvSpPr>
        <p:spPr>
          <a:xfrm>
            <a:off x="2029823" y="1972550"/>
            <a:ext cx="813235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</a:t>
            </a:r>
            <a:r>
              <a:rPr lang="en-GB" sz="2800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0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 1\$</a:t>
            </a:r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aWilliams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Chris</a:t>
            </a:r>
            <a:r>
              <a:rPr lang="en-GB" sz="2800" b="1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,$d1923-1996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DD2ACA-33C8-1EAF-1240-1B74728BD752}"/>
              </a:ext>
            </a:extLst>
          </p:cNvPr>
          <p:cNvSpPr txBox="1"/>
          <p:nvPr/>
        </p:nvSpPr>
        <p:spPr>
          <a:xfrm>
            <a:off x="2038967" y="3420035"/>
            <a:ext cx="2117887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1\$a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3208AA-74C5-B57F-1F72-E4740063837D}"/>
              </a:ext>
            </a:extLst>
          </p:cNvPr>
          <p:cNvSpPr txBox="1"/>
          <p:nvPr/>
        </p:nvSpPr>
        <p:spPr>
          <a:xfrm>
            <a:off x="4156854" y="3420032"/>
            <a:ext cx="190308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Williams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00326D-676E-FEF8-0C08-375F59C5A202}"/>
              </a:ext>
            </a:extLst>
          </p:cNvPr>
          <p:cNvSpPr txBox="1"/>
          <p:nvPr/>
        </p:nvSpPr>
        <p:spPr>
          <a:xfrm>
            <a:off x="6037302" y="3419797"/>
            <a:ext cx="614271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00EE6A-AA72-3693-4B64-3E8910B33188}"/>
              </a:ext>
            </a:extLst>
          </p:cNvPr>
          <p:cNvSpPr txBox="1"/>
          <p:nvPr/>
        </p:nvSpPr>
        <p:spPr>
          <a:xfrm>
            <a:off x="6651573" y="3420032"/>
            <a:ext cx="405110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Chris,$d1923-1996.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FD8E0C-E35B-63E4-AFF8-AD18319C1795}"/>
              </a:ext>
            </a:extLst>
          </p:cNvPr>
          <p:cNvSpPr txBox="1"/>
          <p:nvPr/>
        </p:nvSpPr>
        <p:spPr>
          <a:xfrm>
            <a:off x="2047786" y="4212924"/>
            <a:ext cx="2117887" cy="52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1\$a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8B905F-10C6-3369-5F82-BCAEECB14AF6}"/>
              </a:ext>
            </a:extLst>
          </p:cNvPr>
          <p:cNvSpPr txBox="1"/>
          <p:nvPr/>
        </p:nvSpPr>
        <p:spPr>
          <a:xfrm>
            <a:off x="4165673" y="4212921"/>
            <a:ext cx="3406702" cy="52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Williams, Chris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9C4A27-B162-EA66-03B9-74CD150714BA}"/>
              </a:ext>
            </a:extLst>
          </p:cNvPr>
          <p:cNvSpPr txBox="1"/>
          <p:nvPr/>
        </p:nvSpPr>
        <p:spPr>
          <a:xfrm>
            <a:off x="7572375" y="4212921"/>
            <a:ext cx="399468" cy="5232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7BC082-CF44-232C-0D83-1569F3BCA79B}"/>
              </a:ext>
            </a:extLst>
          </p:cNvPr>
          <p:cNvSpPr txBox="1"/>
          <p:nvPr/>
        </p:nvSpPr>
        <p:spPr>
          <a:xfrm>
            <a:off x="7971843" y="4212921"/>
            <a:ext cx="2762295" cy="5232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$d1923-1996.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BB3743-851E-D6C5-0626-238102E6379B}"/>
              </a:ext>
            </a:extLst>
          </p:cNvPr>
          <p:cNvSpPr txBox="1"/>
          <p:nvPr/>
        </p:nvSpPr>
        <p:spPr>
          <a:xfrm>
            <a:off x="1825291" y="5156513"/>
            <a:ext cx="664797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1\\\$a</a:t>
            </a:r>
            <a:r>
              <a:rPr lang="en-GB" sz="2800" b="1" dirty="0">
                <a:solidFill>
                  <a:schemeClr val="accent2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b="1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</a:t>
            </a:r>
            <a:r>
              <a:rPr lang="en-GB" sz="2800" b="1" dirty="0">
                <a:solidFill>
                  <a:srgbClr val="26262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*?</a:t>
            </a:r>
            <a:r>
              <a:rPr lang="en-GB" sz="2800" b="1" dirty="0">
                <a:solidFill>
                  <a:schemeClr val="accent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b="1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?</a:t>
            </a:r>
            <a:r>
              <a:rPr lang="en-GB" sz="2800" b="1" dirty="0">
                <a:solidFill>
                  <a:schemeClr val="accent6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b="1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(</a:t>
            </a:r>
            <a:r>
              <a:rPr lang="en-GB" sz="2800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</a:t>
            </a:r>
            <a:r>
              <a:rPr lang="en-GB" sz="2800" b="1" dirty="0">
                <a:solidFill>
                  <a:schemeClr val="accent5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)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	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9181DB-84F6-9153-7BC4-E1C86EB091BD}"/>
              </a:ext>
            </a:extLst>
          </p:cNvPr>
          <p:cNvSpPr txBox="1"/>
          <p:nvPr/>
        </p:nvSpPr>
        <p:spPr>
          <a:xfrm>
            <a:off x="2046386" y="5838495"/>
            <a:ext cx="2117887" cy="52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1\$a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7B9DF8-1926-E980-10AC-F4868B0B1D9E}"/>
              </a:ext>
            </a:extLst>
          </p:cNvPr>
          <p:cNvSpPr txBox="1"/>
          <p:nvPr/>
        </p:nvSpPr>
        <p:spPr>
          <a:xfrm>
            <a:off x="4164273" y="5838492"/>
            <a:ext cx="1903085" cy="52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Williams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124052-2DF3-66AB-7DA1-CC53AF9FF246}"/>
              </a:ext>
            </a:extLst>
          </p:cNvPr>
          <p:cNvSpPr txBox="1"/>
          <p:nvPr/>
        </p:nvSpPr>
        <p:spPr>
          <a:xfrm>
            <a:off x="6044721" y="5838257"/>
            <a:ext cx="614271" cy="5232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D48548C-15AE-9DE3-6F70-469C6F13CEB3}"/>
              </a:ext>
            </a:extLst>
          </p:cNvPr>
          <p:cNvSpPr txBox="1"/>
          <p:nvPr/>
        </p:nvSpPr>
        <p:spPr>
          <a:xfrm>
            <a:off x="6658992" y="5838492"/>
            <a:ext cx="4051109" cy="5232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Chris,$d1923-1996.</a:t>
            </a:r>
          </a:p>
        </p:txBody>
      </p:sp>
      <p:pic>
        <p:nvPicPr>
          <p:cNvPr id="13" name="Graphic 12" descr="Close with solid fill">
            <a:extLst>
              <a:ext uri="{FF2B5EF4-FFF2-40B4-BE49-F238E27FC236}">
                <a16:creationId xmlns:a16="http://schemas.microsoft.com/office/drawing/2014/main" id="{DDD0F9E5-715A-04AB-83BA-1D26232D7F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1951" y="3396025"/>
            <a:ext cx="570763" cy="5707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E911D6-C8CA-1751-2A99-48999DC64B1A}"/>
              </a:ext>
            </a:extLst>
          </p:cNvPr>
          <p:cNvSpPr txBox="1"/>
          <p:nvPr/>
        </p:nvSpPr>
        <p:spPr>
          <a:xfrm>
            <a:off x="2038967" y="3419562"/>
            <a:ext cx="2117887" cy="5232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=100 1\$a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7596F3-4881-8B1B-FE02-7058BB3F192E}"/>
              </a:ext>
            </a:extLst>
          </p:cNvPr>
          <p:cNvSpPr txBox="1"/>
          <p:nvPr/>
        </p:nvSpPr>
        <p:spPr>
          <a:xfrm>
            <a:off x="4156854" y="3419559"/>
            <a:ext cx="1903085" cy="52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Williams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CB5EDA3-526D-C191-28A6-072D5FAD3303}"/>
              </a:ext>
            </a:extLst>
          </p:cNvPr>
          <p:cNvSpPr txBox="1"/>
          <p:nvPr/>
        </p:nvSpPr>
        <p:spPr>
          <a:xfrm>
            <a:off x="6037302" y="3419324"/>
            <a:ext cx="614271" cy="5232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,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219740-6C1B-88F3-65B6-AF535E7AA634}"/>
              </a:ext>
            </a:extLst>
          </p:cNvPr>
          <p:cNvSpPr txBox="1"/>
          <p:nvPr/>
        </p:nvSpPr>
        <p:spPr>
          <a:xfrm>
            <a:off x="6651573" y="3419559"/>
            <a:ext cx="4051109" cy="5232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Chris,$d1923-1996.</a:t>
            </a:r>
          </a:p>
        </p:txBody>
      </p:sp>
      <p:pic>
        <p:nvPicPr>
          <p:cNvPr id="27" name="Graphic 26" descr="Checkmark with solid fill">
            <a:extLst>
              <a:ext uri="{FF2B5EF4-FFF2-40B4-BE49-F238E27FC236}">
                <a16:creationId xmlns:a16="http://schemas.microsoft.com/office/drawing/2014/main" id="{79A210B3-EAE1-A916-DFBE-4749C66B16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0150" y="4165378"/>
            <a:ext cx="570763" cy="570763"/>
          </a:xfrm>
          <a:prstGeom prst="rect">
            <a:avLst/>
          </a:prstGeom>
        </p:spPr>
      </p:pic>
      <p:pic>
        <p:nvPicPr>
          <p:cNvPr id="28" name="Graphic 27" descr="Checkmark with solid fill">
            <a:extLst>
              <a:ext uri="{FF2B5EF4-FFF2-40B4-BE49-F238E27FC236}">
                <a16:creationId xmlns:a16="http://schemas.microsoft.com/office/drawing/2014/main" id="{FB8AFFA7-C02E-419D-E5D9-D8191E1369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61950" y="5790714"/>
            <a:ext cx="570763" cy="570763"/>
          </a:xfrm>
          <a:prstGeom prst="rect">
            <a:avLst/>
          </a:prstGeom>
        </p:spPr>
      </p:pic>
      <p:pic>
        <p:nvPicPr>
          <p:cNvPr id="9" name="Picture 8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08C71C2A-BFCD-734C-FAC6-8D03FFE1015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5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8" grpId="0" animBg="1"/>
      <p:bldP spid="11" grpId="0" animBg="1"/>
      <p:bldP spid="12" grpId="0" animBg="1"/>
      <p:bldP spid="5" grpId="0" animBg="1"/>
      <p:bldP spid="6" grpId="0" animBg="1"/>
      <p:bldP spid="7" grpId="0" animBg="1"/>
      <p:bldP spid="20" grpId="0" animBg="1"/>
      <p:bldP spid="21" grpId="0"/>
      <p:bldP spid="22" grpId="0" animBg="1"/>
      <p:bldP spid="23" grpId="0" animBg="1"/>
      <p:bldP spid="24" grpId="0" animBg="1"/>
      <p:bldP spid="25" grpId="0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B87830-D19B-459A-7EDE-827239BE8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9AEE6B-6364-44D8-53C5-6027FE23BCDC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GREEDY VS. LAZY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535D00-D6FE-03FF-7FFA-115052EF245B}"/>
              </a:ext>
            </a:extLst>
          </p:cNvPr>
          <p:cNvSpPr txBox="1"/>
          <p:nvPr/>
        </p:nvSpPr>
        <p:spPr>
          <a:xfrm>
            <a:off x="1200150" y="2503717"/>
            <a:ext cx="9790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bg1"/>
                </a:solidFill>
                <a:highlight>
                  <a:srgbClr val="E97132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the </a:t>
            </a:r>
            <a:r>
              <a:rPr lang="en-GB" sz="2400" b="1" dirty="0">
                <a:solidFill>
                  <a:schemeClr val="bg1"/>
                </a:solidFill>
                <a:highlight>
                  <a:srgbClr val="E97132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solidFill>
                  <a:schemeClr val="bg1"/>
                </a:solidFill>
                <a:highlight>
                  <a:srgbClr val="E97132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bear is taking his bag to the bog full of bugs. If only he had a </a:t>
            </a:r>
            <a:r>
              <a:rPr lang="en-GB" sz="2400" b="1" dirty="0">
                <a:solidFill>
                  <a:schemeClr val="bg1"/>
                </a:solidFill>
                <a:highlight>
                  <a:srgbClr val="E97132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 handbag to carry all the yummy cabbages and cabbagebugs home in.</a:t>
            </a:r>
            <a:endParaRPr lang="en-GB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04AD0A-D975-EDE9-807E-83812A073DB7}"/>
              </a:ext>
            </a:extLst>
          </p:cNvPr>
          <p:cNvSpPr txBox="1"/>
          <p:nvPr/>
        </p:nvSpPr>
        <p:spPr>
          <a:xfrm>
            <a:off x="1200150" y="1986012"/>
            <a:ext cx="1688283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</a:t>
            </a:r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bbig</a:t>
            </a:r>
            <a:endParaRPr lang="en-GB" sz="2800" dirty="0">
              <a:latin typeface="Roboto Mono" panose="00000009000000000000" pitchFamily="49" charset="0"/>
              <a:ea typeface="Roboto Mono" panose="00000009000000000000" pitchFamily="49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463A34-0632-F0FF-07D9-952E5E1DD434}"/>
              </a:ext>
            </a:extLst>
          </p:cNvPr>
          <p:cNvSpPr txBox="1"/>
          <p:nvPr/>
        </p:nvSpPr>
        <p:spPr>
          <a:xfrm>
            <a:off x="1200150" y="4234451"/>
            <a:ext cx="1903085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.*?</a:t>
            </a:r>
            <a:r>
              <a:rPr lang="en-GB" sz="2800" dirty="0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\</a:t>
            </a:r>
            <a:r>
              <a:rPr lang="en-GB" sz="2800" dirty="0" err="1">
                <a:latin typeface="Roboto Mono" panose="00000009000000000000" pitchFamily="49" charset="0"/>
                <a:ea typeface="Roboto Mono" panose="00000009000000000000" pitchFamily="49" charset="0"/>
                <a:cs typeface="Roboto" panose="02000000000000000000" pitchFamily="2" charset="0"/>
              </a:rPr>
              <a:t>bbig</a:t>
            </a:r>
            <a:endParaRPr lang="en-GB" sz="2800" dirty="0">
              <a:latin typeface="Roboto Mono" panose="00000009000000000000" pitchFamily="49" charset="0"/>
              <a:ea typeface="Roboto Mono" panose="00000009000000000000" pitchFamily="49" charset="0"/>
              <a:cs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F462B0-6C19-236E-100C-D6B90023D982}"/>
              </a:ext>
            </a:extLst>
          </p:cNvPr>
          <p:cNvSpPr txBox="1"/>
          <p:nvPr/>
        </p:nvSpPr>
        <p:spPr>
          <a:xfrm>
            <a:off x="1200150" y="4757671"/>
            <a:ext cx="9790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chemeClr val="bg1"/>
                </a:solidFill>
                <a:highlight>
                  <a:srgbClr val="E97132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the </a:t>
            </a:r>
            <a:r>
              <a:rPr lang="en-GB" sz="2400" b="1" dirty="0">
                <a:solidFill>
                  <a:schemeClr val="bg1"/>
                </a:solidFill>
                <a:highlight>
                  <a:srgbClr val="E97132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solidFill>
                  <a:schemeClr val="bg1"/>
                </a:solidFill>
                <a:highlight>
                  <a:srgbClr val="156082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bear is taking his bag to the bog full of bugs. If only he had a </a:t>
            </a:r>
            <a:r>
              <a:rPr lang="en-GB" sz="2400" b="1" dirty="0">
                <a:solidFill>
                  <a:schemeClr val="bg1"/>
                </a:solidFill>
                <a:highlight>
                  <a:srgbClr val="156082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 handbag to carry all the yummy cabbages and cabbagebugs home in.</a:t>
            </a:r>
            <a:endParaRPr lang="en-GB" sz="2400" dirty="0"/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F48840D3-E67B-E20A-00B4-081D748A2A3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7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B4886E-57B5-9B12-C5E1-A508CF9A3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D15303-6710-03C1-FD02-47E072860ED4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46A1C1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EXERCISE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97F518-EFD7-3AA4-4E05-2C62DABD3DF5}"/>
              </a:ext>
            </a:extLst>
          </p:cNvPr>
          <p:cNvSpPr txBox="1"/>
          <p:nvPr/>
        </p:nvSpPr>
        <p:spPr>
          <a:xfrm>
            <a:off x="794678" y="2676799"/>
            <a:ext cx="10602644" cy="1007181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1) </a:t>
            </a: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Thoughts on greedy and lazy quantifiers? Any pitfalls you can see?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121C403-118D-413C-DBBA-AC74C5E49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5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9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1B2BEB-1C1D-0780-4D45-55534FD2A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5E92563-8675-E2F7-A277-9AF4172797F2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REGULAR EXPRESSIONS FEATURES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538118-EAB5-8B16-7B0D-7F677807074F}"/>
              </a:ext>
            </a:extLst>
          </p:cNvPr>
          <p:cNvSpPr txBox="1"/>
          <p:nvPr/>
        </p:nvSpPr>
        <p:spPr>
          <a:xfrm>
            <a:off x="540000" y="2498937"/>
            <a:ext cx="10240944" cy="1007181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Match on </a:t>
            </a: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types of characters 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(e.g.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upper case, lower case, digits, spaces)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6025B3-1C18-7F1F-B14B-953870D99DEB}"/>
              </a:ext>
            </a:extLst>
          </p:cNvPr>
          <p:cNvSpPr txBox="1"/>
          <p:nvPr/>
        </p:nvSpPr>
        <p:spPr>
          <a:xfrm>
            <a:off x="540000" y="4599235"/>
            <a:ext cx="102409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Capture</a:t>
            </a: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parts of a string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that match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446C0B-8C86-4AF1-D86C-3E9FFCA325F1}"/>
              </a:ext>
            </a:extLst>
          </p:cNvPr>
          <p:cNvSpPr txBox="1"/>
          <p:nvPr/>
        </p:nvSpPr>
        <p:spPr>
          <a:xfrm>
            <a:off x="540000" y="3764530"/>
            <a:ext cx="10240944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Match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GB" sz="2800" b="1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patterns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that </a:t>
            </a:r>
            <a:r>
              <a:rPr kumimoji="0" lang="en-GB" sz="2800" b="1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repeat</a:t>
            </a:r>
            <a:r>
              <a:rPr kumimoji="0" lang="en-GB" sz="280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any number of times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6" name="Picture 5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4453F00C-0204-C65B-570A-5E8047FC6DE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8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309EBD-E188-22DB-21D2-764FFE35C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74DF91-90D6-CC3E-95D5-D73AF76CEA7B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FLAVOURS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5D9F22-E540-8061-5B22-253F96E2F680}"/>
              </a:ext>
            </a:extLst>
          </p:cNvPr>
          <p:cNvSpPr txBox="1"/>
          <p:nvPr/>
        </p:nvSpPr>
        <p:spPr>
          <a:xfrm>
            <a:off x="540000" y="2385581"/>
            <a:ext cx="10099949" cy="57629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There is no single regular expressions syntax, but flavours.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23937C-97E5-9CEE-4A00-389ECE4D3EFC}"/>
              </a:ext>
            </a:extLst>
          </p:cNvPr>
          <p:cNvSpPr txBox="1"/>
          <p:nvPr/>
        </p:nvSpPr>
        <p:spPr>
          <a:xfrm>
            <a:off x="539999" y="3201186"/>
            <a:ext cx="10099949" cy="143806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en-GB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Up to here, most flavours agree, but for more complex patterns, different character classes etc. syntax and conventions depend on the respective flavour.</a:t>
            </a:r>
            <a:endParaRPr kumimoji="0" lang="en-GB" sz="28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5712AA87-398B-0663-1F50-0AED06D9DB4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99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183190-5B07-DDE4-2456-20ECA584A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9C7157-B661-3D4A-12A0-605B35D5C7E1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STUCK?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4242FE-92C0-3486-4408-5884A5723619}"/>
              </a:ext>
            </a:extLst>
          </p:cNvPr>
          <p:cNvSpPr txBox="1"/>
          <p:nvPr/>
        </p:nvSpPr>
        <p:spPr>
          <a:xfrm>
            <a:off x="550863" y="1850762"/>
            <a:ext cx="10099949" cy="51473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Problems you can’t solve?</a:t>
            </a:r>
            <a:endParaRPr kumimoji="0" lang="en-GB" sz="2400" b="1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DAAD16-6C1B-98DD-E62B-6D2EF0B798F8}"/>
              </a:ext>
            </a:extLst>
          </p:cNvPr>
          <p:cNvSpPr txBox="1"/>
          <p:nvPr/>
        </p:nvSpPr>
        <p:spPr>
          <a:xfrm>
            <a:off x="1208362" y="2621961"/>
            <a:ext cx="9398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Google* it. Someone will very likely have had the same problem before and asked about it on </a:t>
            </a:r>
            <a:r>
              <a:rPr lang="en-GB" sz="2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Stackoverflow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(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https://stackoverflow.com/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) or similar</a:t>
            </a: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0AE088-457A-D0F4-D5AE-9D2556D3D161}"/>
              </a:ext>
            </a:extLst>
          </p:cNvPr>
          <p:cNvSpPr txBox="1"/>
          <p:nvPr/>
        </p:nvSpPr>
        <p:spPr>
          <a:xfrm>
            <a:off x="1208362" y="5027221"/>
            <a:ext cx="9398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Ask your trusted AI agent. This is language syntax, they’re quite good at it. Always validate though! Unexpected side effects may occur.</a:t>
            </a:r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BF0BE5-76D0-9804-33DE-FC0754DA3036}"/>
              </a:ext>
            </a:extLst>
          </p:cNvPr>
          <p:cNvSpPr txBox="1"/>
          <p:nvPr/>
        </p:nvSpPr>
        <p:spPr>
          <a:xfrm>
            <a:off x="824934" y="6192641"/>
            <a:ext cx="93983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*other search engines are available :P</a:t>
            </a:r>
            <a:endParaRPr lang="en-GB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369885-CD9D-B44B-A26F-C65028F00629}"/>
              </a:ext>
            </a:extLst>
          </p:cNvPr>
          <p:cNvSpPr txBox="1"/>
          <p:nvPr/>
        </p:nvSpPr>
        <p:spPr>
          <a:xfrm>
            <a:off x="1208362" y="3516814"/>
            <a:ext cx="93983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Rubber duck it: a problem-solving method where you explain an issue step-by-step to an inanimate object, like a rubber duck. By forcing yourself to articulate the problem in plain language, you break down high-level assumptions and frequently spot the solution yourself. </a:t>
            </a:r>
            <a:endParaRPr lang="en-GB" sz="2000" dirty="0"/>
          </a:p>
        </p:txBody>
      </p:sp>
      <p:pic>
        <p:nvPicPr>
          <p:cNvPr id="8" name="Picture 7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D3A17915-7087-1E63-519B-C1FD8425ED7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286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6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AB84D8-2CBD-88A8-72C5-28E5E8FB3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35860"/>
            <a:ext cx="12192000" cy="57644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921A2C-9BD0-8602-9B57-E4ADB3FDB6C2}"/>
              </a:ext>
            </a:extLst>
          </p:cNvPr>
          <p:cNvSpPr txBox="1"/>
          <p:nvPr/>
        </p:nvSpPr>
        <p:spPr>
          <a:xfrm>
            <a:off x="4216565" y="166345"/>
            <a:ext cx="6155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https://regex101.com/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99867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F21010-E732-295D-F644-90EE06476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6E812DA-31B1-C1A3-2A75-3AC5E600F7F8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LINKS AND RESOURCES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63B403-0E63-40C8-515B-7224102E6725}"/>
              </a:ext>
            </a:extLst>
          </p:cNvPr>
          <p:cNvSpPr txBox="1"/>
          <p:nvPr/>
        </p:nvSpPr>
        <p:spPr>
          <a:xfrm>
            <a:off x="766765" y="3081222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Tutorials and reference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There are loads available, just some examples I use:</a:t>
            </a:r>
            <a:endParaRPr kumimoji="0" lang="en-GB" sz="2000" b="1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EF815A-A5A1-76B1-2B52-6A5A0CB45A2D}"/>
              </a:ext>
            </a:extLst>
          </p:cNvPr>
          <p:cNvSpPr txBox="1"/>
          <p:nvPr/>
        </p:nvSpPr>
        <p:spPr>
          <a:xfrm>
            <a:off x="1468332" y="3590303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https://www.regular-expressions.info/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CE178-4F2B-36E7-D33D-798D4563417B}"/>
              </a:ext>
            </a:extLst>
          </p:cNvPr>
          <p:cNvSpPr txBox="1"/>
          <p:nvPr/>
        </p:nvSpPr>
        <p:spPr>
          <a:xfrm>
            <a:off x="1468332" y="4025387"/>
            <a:ext cx="60944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https://regexone.com/</a:t>
            </a: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79762-9C58-ECD2-9778-7C1CB6A6DBB1}"/>
              </a:ext>
            </a:extLst>
          </p:cNvPr>
          <p:cNvSpPr txBox="1"/>
          <p:nvPr/>
        </p:nvSpPr>
        <p:spPr>
          <a:xfrm>
            <a:off x="766764" y="4582459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Regular expression quizzes and exercises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kumimoji="0" lang="en-GB" sz="2000" b="1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222B83-B83E-ED7B-65DC-07ABCF64D758}"/>
              </a:ext>
            </a:extLst>
          </p:cNvPr>
          <p:cNvSpPr txBox="1"/>
          <p:nvPr/>
        </p:nvSpPr>
        <p:spPr>
          <a:xfrm>
            <a:off x="1468331" y="5091540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hlinkClick r:id="rId6"/>
              </a:rPr>
              <a:t>https://librarycarpentry.github.io/lc-data-intro/04-exercises.html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DAF2DB-7EA3-E995-E897-8088776AA2A2}"/>
              </a:ext>
            </a:extLst>
          </p:cNvPr>
          <p:cNvSpPr txBox="1"/>
          <p:nvPr/>
        </p:nvSpPr>
        <p:spPr>
          <a:xfrm>
            <a:off x="766763" y="1964833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Library Carpentry material:</a:t>
            </a:r>
            <a:endParaRPr kumimoji="0" lang="en-GB" sz="2000" b="1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B80941-34F4-EB43-2BE4-B7977F8EB4CE}"/>
              </a:ext>
            </a:extLst>
          </p:cNvPr>
          <p:cNvSpPr txBox="1"/>
          <p:nvPr/>
        </p:nvSpPr>
        <p:spPr>
          <a:xfrm>
            <a:off x="1468329" y="2471077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hlinkClick r:id="rId7"/>
              </a:rPr>
              <a:t>https://librarycarpentry.github.io/lc-data-intro/index.html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536CB4-308A-3CA3-35A2-04A9142EC3BC}"/>
              </a:ext>
            </a:extLst>
          </p:cNvPr>
          <p:cNvSpPr txBox="1"/>
          <p:nvPr/>
        </p:nvSpPr>
        <p:spPr>
          <a:xfrm>
            <a:off x="1468330" y="6012713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hlinkClick r:id="rId8"/>
              </a:rPr>
              <a:t>https://regexcrossword.com/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043711-1248-FEE0-711C-D062C2781284}"/>
              </a:ext>
            </a:extLst>
          </p:cNvPr>
          <p:cNvSpPr txBox="1"/>
          <p:nvPr/>
        </p:nvSpPr>
        <p:spPr>
          <a:xfrm>
            <a:off x="1468329" y="5574615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hlinkClick r:id="rId9"/>
              </a:rPr>
              <a:t>https://librarycarpentry.github.io/lc-data-intro/02-match-extract-strings.html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68CEA2FC-190D-FAE3-7939-54921BEB8B21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872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76DD4B-9216-C3D8-D15B-BC2238AFF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43B4A8-B74B-6569-84AA-592269686BC8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LINKS AND RESOURCES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30239A-DE43-C9F7-3640-F8B8C8C1832F}"/>
              </a:ext>
            </a:extLst>
          </p:cNvPr>
          <p:cNvSpPr txBox="1"/>
          <p:nvPr/>
        </p:nvSpPr>
        <p:spPr>
          <a:xfrm>
            <a:off x="871083" y="1779653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Regular expression </a:t>
            </a: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validator and playground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DC3DCA-4FA0-B950-4019-CB41873BA6C9}"/>
              </a:ext>
            </a:extLst>
          </p:cNvPr>
          <p:cNvSpPr txBox="1"/>
          <p:nvPr/>
        </p:nvSpPr>
        <p:spPr>
          <a:xfrm>
            <a:off x="1608699" y="2294391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https://regex101.com/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0AFD73-466D-C06A-597F-550FEF5FA7F2}"/>
              </a:ext>
            </a:extLst>
          </p:cNvPr>
          <p:cNvSpPr txBox="1"/>
          <p:nvPr/>
        </p:nvSpPr>
        <p:spPr>
          <a:xfrm>
            <a:off x="1572650" y="3376641"/>
            <a:ext cx="105248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https://cheatography.com/davechild/cheat-sheets/regular-expressions/</a:t>
            </a:r>
            <a:r>
              <a:rPr lang="en-GB" sz="2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GB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D63470-C5A1-374D-E8BB-0D458E424C9B}"/>
              </a:ext>
            </a:extLst>
          </p:cNvPr>
          <p:cNvSpPr txBox="1"/>
          <p:nvPr/>
        </p:nvSpPr>
        <p:spPr>
          <a:xfrm>
            <a:off x="871083" y="2861903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Cheat sheets</a:t>
            </a:r>
            <a:r>
              <a:rPr lang="en-GB" sz="20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There are hundreds of them out there. Some examples: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C04394-1918-E8E6-2082-1FF3C8255C82}"/>
              </a:ext>
            </a:extLst>
          </p:cNvPr>
          <p:cNvSpPr txBox="1"/>
          <p:nvPr/>
        </p:nvSpPr>
        <p:spPr>
          <a:xfrm>
            <a:off x="1572650" y="3838306"/>
            <a:ext cx="60944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6"/>
              </a:rPr>
              <a:t>https://quickref.me/regex.html</a:t>
            </a: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1E6F5E-BF52-D2EC-399B-8D27A903E510}"/>
              </a:ext>
            </a:extLst>
          </p:cNvPr>
          <p:cNvSpPr txBox="1"/>
          <p:nvPr/>
        </p:nvSpPr>
        <p:spPr>
          <a:xfrm>
            <a:off x="1572650" y="4299971"/>
            <a:ext cx="96287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7"/>
              </a:rPr>
              <a:t>https://download.microsoft.com/download/D/2/4/D240EBF6-A9BA-4E4F-A63F-AEB6DA0B921C/Regular%20expressions%20quick%20reference.pdf</a:t>
            </a: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960AA6-80D0-ED93-6F54-A17BE2472F75}"/>
              </a:ext>
            </a:extLst>
          </p:cNvPr>
          <p:cNvSpPr txBox="1"/>
          <p:nvPr/>
        </p:nvSpPr>
        <p:spPr>
          <a:xfrm>
            <a:off x="871083" y="5094004"/>
            <a:ext cx="10099949" cy="453183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lvl="0">
              <a:defRPr/>
            </a:pPr>
            <a:r>
              <a:rPr lang="en-GB" sz="20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Flavour guide</a:t>
            </a:r>
            <a:endParaRPr kumimoji="0" lang="en-GB" sz="20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69C3FC-FFFD-26BC-8EA6-F628CB03617F}"/>
              </a:ext>
            </a:extLst>
          </p:cNvPr>
          <p:cNvSpPr txBox="1"/>
          <p:nvPr/>
        </p:nvSpPr>
        <p:spPr>
          <a:xfrm>
            <a:off x="1572650" y="5537828"/>
            <a:ext cx="93983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8"/>
              </a:rPr>
              <a:t>https://gist.github.com/CMCDragonkai/6c933f4a7d713ef712145c5eb94a1816</a:t>
            </a: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D9705323-0452-42BD-FEB5-1CFEF56EFCFC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976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774CFC-3994-2A64-61DC-040B3AEF3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C818F8-7B92-090A-D580-912D2A89AAF0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lvl="0"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6B6F7B-0D74-D556-D423-967F144811B3}"/>
              </a:ext>
            </a:extLst>
          </p:cNvPr>
          <p:cNvSpPr txBox="1"/>
          <p:nvPr/>
        </p:nvSpPr>
        <p:spPr>
          <a:xfrm>
            <a:off x="1657718" y="2730331"/>
            <a:ext cx="81836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questions do you have?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389FA2-FB7D-373C-EADD-B83672BBB2F7}"/>
              </a:ext>
            </a:extLst>
          </p:cNvPr>
          <p:cNvSpPr txBox="1"/>
          <p:nvPr/>
        </p:nvSpPr>
        <p:spPr>
          <a:xfrm>
            <a:off x="3244644" y="3917171"/>
            <a:ext cx="56332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Pop them in the chat or raise your hand.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8CA4D8-A7E0-6728-951C-11D6E35750D3}"/>
              </a:ext>
            </a:extLst>
          </p:cNvPr>
          <p:cNvSpPr txBox="1"/>
          <p:nvPr/>
        </p:nvSpPr>
        <p:spPr>
          <a:xfrm>
            <a:off x="4694916" y="4734679"/>
            <a:ext cx="28007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f.frenzel@lse.ac.uk</a:t>
            </a:r>
            <a:endParaRPr lang="en-GB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Picture 2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CC17D581-8625-FD45-D612-D33886B575B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37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D00EC-7E3E-422F-B66A-2716DF88A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4086D5-F102-EDA1-AA15-E0DA3BF6453C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USES FOR REGULAR EXPRESSIONS?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916706-D170-82A0-2BAE-3254E8CEB0E4}"/>
              </a:ext>
            </a:extLst>
          </p:cNvPr>
          <p:cNvSpPr txBox="1"/>
          <p:nvPr/>
        </p:nvSpPr>
        <p:spPr>
          <a:xfrm>
            <a:off x="540000" y="2083034"/>
            <a:ext cx="10240944" cy="884070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Quality control</a:t>
            </a:r>
            <a:r>
              <a:rPr kumimoji="0" lang="en-GB" sz="24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 detect anomalies in fields and values that</a:t>
            </a:r>
            <a:r>
              <a:rPr kumimoji="0" lang="en-GB" sz="2400" b="0" i="0" u="non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have a fixed syntax (e.g. ISBNs, DOIs, fixed length fields)</a:t>
            </a:r>
            <a:endParaRPr kumimoji="0" lang="en-GB" sz="2400" b="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A940D8-C21F-E317-E422-D57AEEC6C073}"/>
              </a:ext>
            </a:extLst>
          </p:cNvPr>
          <p:cNvSpPr txBox="1"/>
          <p:nvPr/>
        </p:nvSpPr>
        <p:spPr>
          <a:xfrm>
            <a:off x="540000" y="2967104"/>
            <a:ext cx="10240944" cy="1253402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Data cleaning and normalisation</a:t>
            </a:r>
            <a:r>
              <a:rPr kumimoji="0" lang="en-GB" sz="24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 strip unwanted punctuation, add missing punctuation, remove extra whitespaces, normalise spelling etc.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360D2F-4F1F-8ED1-D340-0BCB2BF337EB}"/>
              </a:ext>
            </a:extLst>
          </p:cNvPr>
          <p:cNvSpPr txBox="1"/>
          <p:nvPr/>
        </p:nvSpPr>
        <p:spPr>
          <a:xfrm>
            <a:off x="540000" y="4220506"/>
            <a:ext cx="10240944" cy="884070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Data extraction and replacement</a:t>
            </a:r>
            <a:r>
              <a:rPr kumimoji="0" lang="en-GB" sz="2400" b="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 extract data from a field/subfield, find and replace 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DDBB2F-63A0-A8DB-D4A4-3131BB2C23D6}"/>
              </a:ext>
            </a:extLst>
          </p:cNvPr>
          <p:cNvSpPr txBox="1"/>
          <p:nvPr/>
        </p:nvSpPr>
        <p:spPr>
          <a:xfrm>
            <a:off x="540000" y="5104576"/>
            <a:ext cx="10240944" cy="51473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Batch processing </a:t>
            </a: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of any of the above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7B69AC-B466-694A-4A8B-E5CAF75A3AA1}"/>
              </a:ext>
            </a:extLst>
          </p:cNvPr>
          <p:cNvSpPr txBox="1"/>
          <p:nvPr/>
        </p:nvSpPr>
        <p:spPr>
          <a:xfrm>
            <a:off x="540000" y="5619314"/>
            <a:ext cx="10240944" cy="51473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Advanced searching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ED04B387-9550-50EE-3FCA-5514EDCC7FF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51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CB3C1E-28D5-6934-B4E3-52A6BB72B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843C80-B4BA-99E5-4041-2DE9F604D9D1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BDAF1F-D6B7-EB41-1B24-01A99CF2A367}"/>
              </a:ext>
            </a:extLst>
          </p:cNvPr>
          <p:cNvSpPr txBox="1"/>
          <p:nvPr/>
        </p:nvSpPr>
        <p:spPr>
          <a:xfrm>
            <a:off x="558843" y="2055075"/>
            <a:ext cx="2682072" cy="51473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Literal characters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8D574A-9C3A-40A5-B6FA-D34BA799EA0A}"/>
              </a:ext>
            </a:extLst>
          </p:cNvPr>
          <p:cNvSpPr txBox="1"/>
          <p:nvPr/>
        </p:nvSpPr>
        <p:spPr>
          <a:xfrm>
            <a:off x="540000" y="3704422"/>
            <a:ext cx="2682072" cy="51473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Metacharacters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D756AF-9F73-C0D1-F8EC-C05918E3B1D3}"/>
              </a:ext>
            </a:extLst>
          </p:cNvPr>
          <p:cNvSpPr txBox="1"/>
          <p:nvPr/>
        </p:nvSpPr>
        <p:spPr>
          <a:xfrm>
            <a:off x="3240915" y="2561332"/>
            <a:ext cx="1186543" cy="4924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600" dirty="0">
                <a:latin typeface="Roboto Mono" panose="00000009000000000000" pitchFamily="49" charset="0"/>
                <a:ea typeface="Roboto Mono" panose="00000009000000000000" pitchFamily="49" charset="0"/>
              </a:rPr>
              <a:t>b = 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634BBE-93F2-38B9-9EF1-048B76B030D0}"/>
              </a:ext>
            </a:extLst>
          </p:cNvPr>
          <p:cNvSpPr txBox="1"/>
          <p:nvPr/>
        </p:nvSpPr>
        <p:spPr>
          <a:xfrm>
            <a:off x="3240915" y="3067589"/>
            <a:ext cx="1186543" cy="4924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600" dirty="0">
                <a:latin typeface="Roboto Mono" panose="00000009000000000000" pitchFamily="49" charset="0"/>
                <a:ea typeface="Roboto Mono" panose="00000009000000000000" pitchFamily="49" charset="0"/>
              </a:rPr>
              <a:t>@ = @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467D28-9111-D1B2-917E-8471150D28E8}"/>
              </a:ext>
            </a:extLst>
          </p:cNvPr>
          <p:cNvSpPr txBox="1"/>
          <p:nvPr/>
        </p:nvSpPr>
        <p:spPr>
          <a:xfrm>
            <a:off x="3222072" y="4588492"/>
            <a:ext cx="2997937" cy="4924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600" dirty="0">
                <a:latin typeface="Roboto Mono" panose="00000009000000000000" pitchFamily="49" charset="0"/>
                <a:ea typeface="Roboto Mono" panose="00000009000000000000" pitchFamily="49" charset="0"/>
              </a:rPr>
              <a:t>. = </a:t>
            </a:r>
            <a:r>
              <a:rPr lang="en-GB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character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E6DA8E-A97C-E2EB-6FA3-7D6FDAE8922A}"/>
              </a:ext>
            </a:extLst>
          </p:cNvPr>
          <p:cNvSpPr txBox="1"/>
          <p:nvPr/>
        </p:nvSpPr>
        <p:spPr>
          <a:xfrm>
            <a:off x="3222072" y="5080935"/>
            <a:ext cx="2853666" cy="4924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600" dirty="0">
                <a:latin typeface="Roboto Mono" panose="00000009000000000000" pitchFamily="49" charset="0"/>
                <a:ea typeface="Roboto Mono" panose="00000009000000000000" pitchFamily="49" charset="0"/>
              </a:rPr>
              <a:t>$ = </a:t>
            </a:r>
            <a:r>
              <a:rPr lang="en-GB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end of string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29593C-3B5B-4FE4-1E49-0A6A1A43E5BB}"/>
              </a:ext>
            </a:extLst>
          </p:cNvPr>
          <p:cNvSpPr txBox="1"/>
          <p:nvPr/>
        </p:nvSpPr>
        <p:spPr>
          <a:xfrm>
            <a:off x="3240915" y="2046594"/>
            <a:ext cx="6728346" cy="514738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mean exactly what they say/are literal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6185E1-05D8-BB23-1879-9B7792D177D1}"/>
              </a:ext>
            </a:extLst>
          </p:cNvPr>
          <p:cNvSpPr txBox="1"/>
          <p:nvPr/>
        </p:nvSpPr>
        <p:spPr>
          <a:xfrm>
            <a:off x="3222072" y="3704422"/>
            <a:ext cx="6747189" cy="884070"/>
          </a:xfrm>
          <a:prstGeom prst="rect">
            <a:avLst/>
          </a:prstGeom>
          <a:noFill/>
          <a:ln>
            <a:noFill/>
          </a:ln>
        </p:spPr>
        <p:txBody>
          <a:bodyPr wrap="square" tIns="72000" bIns="72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have a special meaning. To use them as literals they need to be escaped (“marked”)</a:t>
            </a:r>
            <a:endParaRPr kumimoji="0" lang="en-GB" sz="2400" i="0" u="non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8E8624-0142-735F-FC1E-2A0F5FA0C7EF}"/>
              </a:ext>
            </a:extLst>
          </p:cNvPr>
          <p:cNvSpPr txBox="1"/>
          <p:nvPr/>
        </p:nvSpPr>
        <p:spPr>
          <a:xfrm>
            <a:off x="3222072" y="5573378"/>
            <a:ext cx="1386918" cy="4924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600" dirty="0">
                <a:latin typeface="Roboto Mono" panose="00000009000000000000" pitchFamily="49" charset="0"/>
                <a:ea typeface="Roboto Mono" panose="00000009000000000000" pitchFamily="49" charset="0"/>
              </a:rPr>
              <a:t>\. = 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1AD62-4501-0FAF-4EFA-F7E9C953EEB8}"/>
              </a:ext>
            </a:extLst>
          </p:cNvPr>
          <p:cNvSpPr txBox="1"/>
          <p:nvPr/>
        </p:nvSpPr>
        <p:spPr>
          <a:xfrm>
            <a:off x="3222072" y="6065821"/>
            <a:ext cx="1386918" cy="49244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600" dirty="0">
                <a:latin typeface="Roboto Mono" panose="00000009000000000000" pitchFamily="49" charset="0"/>
                <a:ea typeface="Roboto Mono" panose="00000009000000000000" pitchFamily="49" charset="0"/>
              </a:rPr>
              <a:t>\\ = \</a:t>
            </a:r>
          </a:p>
        </p:txBody>
      </p:sp>
      <p:pic>
        <p:nvPicPr>
          <p:cNvPr id="6" name="Picture 5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2DD73455-BC80-EA42-B9E0-21644C0D898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35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2" grpId="0"/>
      <p:bldP spid="3" grpId="0"/>
      <p:bldP spid="5" grpId="0"/>
      <p:bldP spid="10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3A714-95B0-21E6-449B-796252B89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90FA82-1979-EFDE-A934-26786993D4A8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ANY CHARACTER (DOT)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1A27AB-21BD-CBF4-EFDB-A9794849685D}"/>
              </a:ext>
            </a:extLst>
          </p:cNvPr>
          <p:cNvSpPr txBox="1"/>
          <p:nvPr/>
        </p:nvSpPr>
        <p:spPr>
          <a:xfrm>
            <a:off x="1590528" y="3044279"/>
            <a:ext cx="1569660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60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b.g</a:t>
            </a:r>
            <a:endParaRPr lang="en-GB" sz="6000" dirty="0">
              <a:latin typeface="Roboto Mono" panose="00000009000000000000" pitchFamily="49" charset="0"/>
              <a:ea typeface="Roboto Mono" panose="00000009000000000000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2D82C-FDC6-A110-1D5F-D83964E8A9CA}"/>
              </a:ext>
            </a:extLst>
          </p:cNvPr>
          <p:cNvSpPr txBox="1"/>
          <p:nvPr/>
        </p:nvSpPr>
        <p:spPr>
          <a:xfrm>
            <a:off x="6096000" y="1976103"/>
            <a:ext cx="880369" cy="206210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</a:p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</a:p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0D61D5-2A40-8EA4-6EB5-EC91179C6840}"/>
              </a:ext>
            </a:extLst>
          </p:cNvPr>
          <p:cNvSpPr txBox="1"/>
          <p:nvPr/>
        </p:nvSpPr>
        <p:spPr>
          <a:xfrm>
            <a:off x="6096000" y="4038206"/>
            <a:ext cx="1774845" cy="1077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</a:t>
            </a:r>
          </a:p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hand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EA0FCF-2289-B3AF-A229-20A225D9A6A1}"/>
              </a:ext>
            </a:extLst>
          </p:cNvPr>
          <p:cNvSpPr txBox="1"/>
          <p:nvPr/>
        </p:nvSpPr>
        <p:spPr>
          <a:xfrm>
            <a:off x="6096000" y="5700199"/>
            <a:ext cx="265489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cab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AEA2F8-6179-9928-A58A-7A7457F019BA}"/>
              </a:ext>
            </a:extLst>
          </p:cNvPr>
          <p:cNvSpPr txBox="1"/>
          <p:nvPr/>
        </p:nvSpPr>
        <p:spPr>
          <a:xfrm>
            <a:off x="6096000" y="5115424"/>
            <a:ext cx="1755609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cab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17D846A-1EAE-102B-5D21-E9F1ADE35DE1}"/>
              </a:ext>
            </a:extLst>
          </p:cNvPr>
          <p:cNvSpPr txBox="1"/>
          <p:nvPr/>
        </p:nvSpPr>
        <p:spPr>
          <a:xfrm>
            <a:off x="8959997" y="1846515"/>
            <a:ext cx="2790725" cy="44268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3400"/>
              </a:lnSpc>
              <a:spcAft>
                <a:spcPts val="1200"/>
              </a:spcAft>
            </a:pP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the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bear is taking his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the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full of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s. If only he had a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 hand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carry all the yummy cab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 and cab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 home in.</a:t>
            </a:r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7E6691-106C-5E08-C3B1-752841FBB7E6}"/>
              </a:ext>
            </a:extLst>
          </p:cNvPr>
          <p:cNvSpPr txBox="1"/>
          <p:nvPr/>
        </p:nvSpPr>
        <p:spPr>
          <a:xfrm>
            <a:off x="3879812" y="3044279"/>
            <a:ext cx="110799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6000" dirty="0">
                <a:latin typeface="Roboto Mono" panose="00000009000000000000" pitchFamily="49" charset="0"/>
                <a:ea typeface="Roboto Mono" panose="00000009000000000000" pitchFamily="49" charset="0"/>
              </a:rPr>
              <a:t>-&gt;</a:t>
            </a:r>
          </a:p>
        </p:txBody>
      </p:sp>
      <p:pic>
        <p:nvPicPr>
          <p:cNvPr id="8" name="Picture 7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04B19903-B275-CC81-2F29-6A8FF7A68D7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7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26" grpId="0"/>
      <p:bldP spid="27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B90F4F-5310-1B14-B806-C2281FA3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5F0F48-5C23-D701-C92F-B1932600DA96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OR (PIPE)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E1E75F-06E2-275B-2181-6B8D534DFCDC}"/>
              </a:ext>
            </a:extLst>
          </p:cNvPr>
          <p:cNvSpPr txBox="1"/>
          <p:nvPr/>
        </p:nvSpPr>
        <p:spPr>
          <a:xfrm>
            <a:off x="935435" y="3085222"/>
            <a:ext cx="3416320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60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bag|big</a:t>
            </a:r>
            <a:endParaRPr lang="en-GB" sz="6000" dirty="0">
              <a:latin typeface="Roboto Mono" panose="00000009000000000000" pitchFamily="49" charset="0"/>
              <a:ea typeface="Roboto Mono" panose="00000009000000000000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198314-25A9-9C01-EEB0-03B25D2EDFB7}"/>
              </a:ext>
            </a:extLst>
          </p:cNvPr>
          <p:cNvSpPr txBox="1"/>
          <p:nvPr/>
        </p:nvSpPr>
        <p:spPr>
          <a:xfrm>
            <a:off x="6096000" y="1976103"/>
            <a:ext cx="880369" cy="206210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</a:p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</a:p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B32ACA-4416-77F1-BED8-FF2AFBB0F190}"/>
              </a:ext>
            </a:extLst>
          </p:cNvPr>
          <p:cNvSpPr txBox="1"/>
          <p:nvPr/>
        </p:nvSpPr>
        <p:spPr>
          <a:xfrm>
            <a:off x="6096000" y="4038206"/>
            <a:ext cx="1774845" cy="1077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</a:t>
            </a:r>
          </a:p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hand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913FBB-5A66-6E9D-76A0-DB4093639CD3}"/>
              </a:ext>
            </a:extLst>
          </p:cNvPr>
          <p:cNvSpPr txBox="1"/>
          <p:nvPr/>
        </p:nvSpPr>
        <p:spPr>
          <a:xfrm>
            <a:off x="6096000" y="5700199"/>
            <a:ext cx="265489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cab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ebugs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D6B81B-0AFB-1B5C-FD79-FB5ACB12024F}"/>
              </a:ext>
            </a:extLst>
          </p:cNvPr>
          <p:cNvSpPr txBox="1"/>
          <p:nvPr/>
        </p:nvSpPr>
        <p:spPr>
          <a:xfrm>
            <a:off x="6096000" y="5115424"/>
            <a:ext cx="1755609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cab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22D617-C5C1-6668-89FE-30CE6FEAAA59}"/>
              </a:ext>
            </a:extLst>
          </p:cNvPr>
          <p:cNvSpPr txBox="1"/>
          <p:nvPr/>
        </p:nvSpPr>
        <p:spPr>
          <a:xfrm>
            <a:off x="8959997" y="1846515"/>
            <a:ext cx="2790725" cy="44268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3400"/>
              </a:lnSpc>
              <a:spcAft>
                <a:spcPts val="1200"/>
              </a:spcAft>
            </a:pP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the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bear is taking his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the </a:t>
            </a:r>
            <a:r>
              <a:rPr lang="en-GB" sz="24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full of </a:t>
            </a:r>
            <a:r>
              <a:rPr lang="en-GB" sz="24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s. If only he had a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 hand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carry all the yummy cab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 and cab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24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 home in.</a:t>
            </a:r>
            <a:endParaRPr lang="en-GB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38764-E8E2-1291-219B-06AB0EB83FC6}"/>
              </a:ext>
            </a:extLst>
          </p:cNvPr>
          <p:cNvSpPr txBox="1"/>
          <p:nvPr/>
        </p:nvSpPr>
        <p:spPr>
          <a:xfrm>
            <a:off x="4597380" y="3085222"/>
            <a:ext cx="110799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6000" dirty="0">
                <a:latin typeface="Roboto Mono" panose="00000009000000000000" pitchFamily="49" charset="0"/>
                <a:ea typeface="Roboto Mono" panose="00000009000000000000" pitchFamily="49" charset="0"/>
              </a:rPr>
              <a:t>-&gt;</a:t>
            </a:r>
          </a:p>
        </p:txBody>
      </p:sp>
      <p:pic>
        <p:nvPicPr>
          <p:cNvPr id="5" name="Picture 4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6CF2EA40-DA51-84DF-3CA7-08F487E925F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1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alphaModFix amt="5000"/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3D797B-E1C1-050F-AA8F-C6F01411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72E94A-BE0B-61DF-4FBE-D1DFC46164C8}"/>
              </a:ext>
            </a:extLst>
          </p:cNvPr>
          <p:cNvSpPr txBox="1"/>
          <p:nvPr/>
        </p:nvSpPr>
        <p:spPr>
          <a:xfrm>
            <a:off x="0" y="900000"/>
            <a:ext cx="7572375" cy="648997"/>
          </a:xfrm>
          <a:prstGeom prst="rect">
            <a:avLst/>
          </a:prstGeom>
          <a:solidFill>
            <a:srgbClr val="600040"/>
          </a:solidFill>
        </p:spPr>
        <p:txBody>
          <a:bodyPr wrap="square" lIns="540000" tIns="108000" rIns="90000" b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REGEX SYNTAX: OR (PIPE)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21C55E-30B5-1441-6792-A806781B4009}"/>
              </a:ext>
            </a:extLst>
          </p:cNvPr>
          <p:cNvSpPr txBox="1"/>
          <p:nvPr/>
        </p:nvSpPr>
        <p:spPr>
          <a:xfrm>
            <a:off x="935435" y="3239110"/>
            <a:ext cx="3570208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0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bag|big|bug</a:t>
            </a:r>
            <a:endParaRPr lang="en-GB" sz="4000" dirty="0">
              <a:latin typeface="Roboto Mono" panose="00000009000000000000" pitchFamily="49" charset="0"/>
              <a:ea typeface="Roboto Mono" panose="00000009000000000000" pitchFamily="49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DB6882-6826-FF15-2D4D-B94489DC94C0}"/>
              </a:ext>
            </a:extLst>
          </p:cNvPr>
          <p:cNvSpPr txBox="1"/>
          <p:nvPr/>
        </p:nvSpPr>
        <p:spPr>
          <a:xfrm>
            <a:off x="1550988" y="4038206"/>
            <a:ext cx="2339102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4000" dirty="0">
                <a:latin typeface="Roboto Mono" panose="00000009000000000000" pitchFamily="49" charset="0"/>
                <a:ea typeface="Roboto Mono" panose="00000009000000000000" pitchFamily="49" charset="0"/>
              </a:rPr>
              <a:t>b[</a:t>
            </a:r>
            <a:r>
              <a:rPr lang="en-GB" sz="4000" dirty="0" err="1">
                <a:latin typeface="Roboto Mono" panose="00000009000000000000" pitchFamily="49" charset="0"/>
                <a:ea typeface="Roboto Mono" panose="00000009000000000000" pitchFamily="49" charset="0"/>
              </a:rPr>
              <a:t>aiu</a:t>
            </a:r>
            <a:r>
              <a:rPr lang="en-GB" sz="4000" dirty="0">
                <a:latin typeface="Roboto Mono" panose="00000009000000000000" pitchFamily="49" charset="0"/>
                <a:ea typeface="Roboto Mono" panose="00000009000000000000" pitchFamily="49" charset="0"/>
              </a:rPr>
              <a:t>]g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9A68057-28AE-5392-5379-6B76F569BD10}"/>
              </a:ext>
            </a:extLst>
          </p:cNvPr>
          <p:cNvGrpSpPr/>
          <p:nvPr/>
        </p:nvGrpSpPr>
        <p:grpSpPr>
          <a:xfrm>
            <a:off x="8124558" y="234454"/>
            <a:ext cx="3490334" cy="1319673"/>
            <a:chOff x="8546991" y="3923834"/>
            <a:chExt cx="3490334" cy="131967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325A5E8-B071-9610-ADE2-3C823C66481F}"/>
                </a:ext>
              </a:extLst>
            </p:cNvPr>
            <p:cNvSpPr/>
            <p:nvPr/>
          </p:nvSpPr>
          <p:spPr>
            <a:xfrm>
              <a:off x="9050218" y="3923834"/>
              <a:ext cx="2987107" cy="1319673"/>
            </a:xfrm>
            <a:custGeom>
              <a:avLst/>
              <a:gdLst>
                <a:gd name="csX0" fmla="*/ 0 w 2987107"/>
                <a:gd name="csY0" fmla="*/ 0 h 1319673"/>
                <a:gd name="csX1" fmla="*/ 567550 w 2987107"/>
                <a:gd name="csY1" fmla="*/ 0 h 1319673"/>
                <a:gd name="csX2" fmla="*/ 1075359 w 2987107"/>
                <a:gd name="csY2" fmla="*/ 0 h 1319673"/>
                <a:gd name="csX3" fmla="*/ 1732522 w 2987107"/>
                <a:gd name="csY3" fmla="*/ 0 h 1319673"/>
                <a:gd name="csX4" fmla="*/ 2300072 w 2987107"/>
                <a:gd name="csY4" fmla="*/ 0 h 1319673"/>
                <a:gd name="csX5" fmla="*/ 2987107 w 2987107"/>
                <a:gd name="csY5" fmla="*/ 0 h 1319673"/>
                <a:gd name="csX6" fmla="*/ 2987107 w 2987107"/>
                <a:gd name="csY6" fmla="*/ 686230 h 1319673"/>
                <a:gd name="csX7" fmla="*/ 2987107 w 2987107"/>
                <a:gd name="csY7" fmla="*/ 1319673 h 1319673"/>
                <a:gd name="csX8" fmla="*/ 2389686 w 2987107"/>
                <a:gd name="csY8" fmla="*/ 1319673 h 1319673"/>
                <a:gd name="csX9" fmla="*/ 1881877 w 2987107"/>
                <a:gd name="csY9" fmla="*/ 1319673 h 1319673"/>
                <a:gd name="csX10" fmla="*/ 1284456 w 2987107"/>
                <a:gd name="csY10" fmla="*/ 1319673 h 1319673"/>
                <a:gd name="csX11" fmla="*/ 687035 w 2987107"/>
                <a:gd name="csY11" fmla="*/ 1319673 h 1319673"/>
                <a:gd name="csX12" fmla="*/ 0 w 2987107"/>
                <a:gd name="csY12" fmla="*/ 1319673 h 1319673"/>
                <a:gd name="csX13" fmla="*/ 0 w 2987107"/>
                <a:gd name="csY13" fmla="*/ 633443 h 1319673"/>
                <a:gd name="csX14" fmla="*/ 0 w 2987107"/>
                <a:gd name="csY14" fmla="*/ 0 h 13196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987107" h="1319673" extrusionOk="0">
                  <a:moveTo>
                    <a:pt x="0" y="0"/>
                  </a:moveTo>
                  <a:cubicBezTo>
                    <a:pt x="152907" y="-24226"/>
                    <a:pt x="421723" y="-15566"/>
                    <a:pt x="567550" y="0"/>
                  </a:cubicBezTo>
                  <a:cubicBezTo>
                    <a:pt x="713377" y="15566"/>
                    <a:pt x="943860" y="1094"/>
                    <a:pt x="1075359" y="0"/>
                  </a:cubicBezTo>
                  <a:cubicBezTo>
                    <a:pt x="1206858" y="-1094"/>
                    <a:pt x="1447517" y="23505"/>
                    <a:pt x="1732522" y="0"/>
                  </a:cubicBezTo>
                  <a:cubicBezTo>
                    <a:pt x="2017527" y="-23505"/>
                    <a:pt x="2016386" y="-8505"/>
                    <a:pt x="2300072" y="0"/>
                  </a:cubicBezTo>
                  <a:cubicBezTo>
                    <a:pt x="2583758" y="8505"/>
                    <a:pt x="2738627" y="13832"/>
                    <a:pt x="2987107" y="0"/>
                  </a:cubicBezTo>
                  <a:cubicBezTo>
                    <a:pt x="2992031" y="175994"/>
                    <a:pt x="3019115" y="538818"/>
                    <a:pt x="2987107" y="686230"/>
                  </a:cubicBezTo>
                  <a:cubicBezTo>
                    <a:pt x="2955100" y="833642"/>
                    <a:pt x="2983914" y="1128723"/>
                    <a:pt x="2987107" y="1319673"/>
                  </a:cubicBezTo>
                  <a:cubicBezTo>
                    <a:pt x="2815782" y="1325041"/>
                    <a:pt x="2561172" y="1329514"/>
                    <a:pt x="2389686" y="1319673"/>
                  </a:cubicBezTo>
                  <a:cubicBezTo>
                    <a:pt x="2218200" y="1309832"/>
                    <a:pt x="2063514" y="1326496"/>
                    <a:pt x="1881877" y="1319673"/>
                  </a:cubicBezTo>
                  <a:cubicBezTo>
                    <a:pt x="1700240" y="1312850"/>
                    <a:pt x="1422969" y="1317661"/>
                    <a:pt x="1284456" y="1319673"/>
                  </a:cubicBezTo>
                  <a:cubicBezTo>
                    <a:pt x="1145943" y="1321685"/>
                    <a:pt x="974650" y="1307525"/>
                    <a:pt x="687035" y="1319673"/>
                  </a:cubicBezTo>
                  <a:cubicBezTo>
                    <a:pt x="399420" y="1331821"/>
                    <a:pt x="268576" y="1310439"/>
                    <a:pt x="0" y="1319673"/>
                  </a:cubicBezTo>
                  <a:cubicBezTo>
                    <a:pt x="12088" y="994752"/>
                    <a:pt x="13756" y="902449"/>
                    <a:pt x="0" y="633443"/>
                  </a:cubicBezTo>
                  <a:cubicBezTo>
                    <a:pt x="-13756" y="364437"/>
                    <a:pt x="11440" y="213103"/>
                    <a:pt x="0" y="0"/>
                  </a:cubicBezTo>
                  <a:close/>
                </a:path>
              </a:pathLst>
            </a:custGeom>
            <a:noFill/>
            <a:ln>
              <a:prstDash val="lgDash"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Often there is no one “right” regex, but many ways to achieve the same thing </a:t>
              </a:r>
            </a:p>
          </p:txBody>
        </p:sp>
        <p:pic>
          <p:nvPicPr>
            <p:cNvPr id="9" name="Graphic 8" descr="Right pointing backhand index with solid fill">
              <a:extLst>
                <a:ext uri="{FF2B5EF4-FFF2-40B4-BE49-F238E27FC236}">
                  <a16:creationId xmlns:a16="http://schemas.microsoft.com/office/drawing/2014/main" id="{D7444C9C-0534-5A95-6718-8D83CA8DD98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46991" y="3956671"/>
              <a:ext cx="457200" cy="457200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D1986F9-BE0C-2FA1-2CC9-CF7C5452AAC9}"/>
              </a:ext>
            </a:extLst>
          </p:cNvPr>
          <p:cNvSpPr txBox="1"/>
          <p:nvPr/>
        </p:nvSpPr>
        <p:spPr>
          <a:xfrm>
            <a:off x="6096000" y="1976103"/>
            <a:ext cx="880369" cy="206210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</a:p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</a:p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8DF163-CD66-DB37-35CE-FEB5BC3CD3FE}"/>
              </a:ext>
            </a:extLst>
          </p:cNvPr>
          <p:cNvSpPr txBox="1"/>
          <p:nvPr/>
        </p:nvSpPr>
        <p:spPr>
          <a:xfrm>
            <a:off x="6096000" y="4038206"/>
            <a:ext cx="1774845" cy="107721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</a:t>
            </a:r>
          </a:p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hand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CC3CEF-7BD3-DD1F-8718-65177BC76560}"/>
              </a:ext>
            </a:extLst>
          </p:cNvPr>
          <p:cNvSpPr txBox="1"/>
          <p:nvPr/>
        </p:nvSpPr>
        <p:spPr>
          <a:xfrm>
            <a:off x="6096000" y="5700199"/>
            <a:ext cx="2654894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cab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AFE9C4-BAC3-DA22-6A01-F20FAB758EB9}"/>
              </a:ext>
            </a:extLst>
          </p:cNvPr>
          <p:cNvSpPr txBox="1"/>
          <p:nvPr/>
        </p:nvSpPr>
        <p:spPr>
          <a:xfrm>
            <a:off x="6096000" y="5115424"/>
            <a:ext cx="1755609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cab</a:t>
            </a:r>
            <a:r>
              <a:rPr lang="en-GB" sz="3200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51B1A9-E738-210F-1C1B-CEFDA67C7E3B}"/>
              </a:ext>
            </a:extLst>
          </p:cNvPr>
          <p:cNvSpPr txBox="1"/>
          <p:nvPr/>
        </p:nvSpPr>
        <p:spPr>
          <a:xfrm>
            <a:off x="8959997" y="1846515"/>
            <a:ext cx="2790725" cy="44268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3400"/>
              </a:lnSpc>
              <a:spcAft>
                <a:spcPts val="1200"/>
              </a:spcAft>
            </a:pP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Today the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bear is taking his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the </a:t>
            </a:r>
            <a:r>
              <a:rPr lang="en-GB" sz="24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bog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full of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s. If only he had a 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big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ger hand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carry all the yummy cab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es and cab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bag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</a:t>
            </a:r>
            <a:r>
              <a:rPr lang="en-GB" sz="2400" u="sng" dirty="0">
                <a:highlight>
                  <a:srgbClr val="C0C0C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bug</a:t>
            </a:r>
            <a:r>
              <a:rPr lang="en-GB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 home in.</a:t>
            </a:r>
            <a:endParaRPr lang="en-GB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ABDA5A-1E9B-0C3E-F6BD-A3C0DA1DA864}"/>
              </a:ext>
            </a:extLst>
          </p:cNvPr>
          <p:cNvSpPr txBox="1"/>
          <p:nvPr/>
        </p:nvSpPr>
        <p:spPr>
          <a:xfrm>
            <a:off x="4597380" y="3085222"/>
            <a:ext cx="110799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6000" dirty="0">
                <a:latin typeface="Roboto Mono" panose="00000009000000000000" pitchFamily="49" charset="0"/>
                <a:ea typeface="Roboto Mono" panose="00000009000000000000" pitchFamily="49" charset="0"/>
              </a:rPr>
              <a:t>-&gt;</a:t>
            </a:r>
          </a:p>
        </p:txBody>
      </p:sp>
      <p:pic>
        <p:nvPicPr>
          <p:cNvPr id="6" name="Picture 5" descr="A purple logo with white text&#10;&#10;AI-generated content may be incorrect.">
            <a:extLst>
              <a:ext uri="{FF2B5EF4-FFF2-40B4-BE49-F238E27FC236}">
                <a16:creationId xmlns:a16="http://schemas.microsoft.com/office/drawing/2014/main" id="{20AE138C-3A0B-3E80-400E-0FF901B421F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44000"/>
            <a:ext cx="1460243" cy="64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9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10" grpId="0"/>
      <p:bldP spid="11" grpId="0"/>
      <p:bldP spid="12" grpId="0"/>
      <p:bldP spid="13" grpId="0"/>
      <p:bldP spid="15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NTIMETER_SERIES_ID_KEY" val="al8unvtqjuzqf9boym5gaprt3gj25nzb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567eafd-e777-42a5-91bb-9440fd43b893}" enabled="0" method="" siteId="{5567eafd-e777-42a5-91bb-9440fd43b89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8286</TotalTime>
  <Words>2724</Words>
  <Application>Microsoft Office PowerPoint</Application>
  <PresentationFormat>Widescreen</PresentationFormat>
  <Paragraphs>482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Aptos</vt:lpstr>
      <vt:lpstr>Aptos Display</vt:lpstr>
      <vt:lpstr>Arial</vt:lpstr>
      <vt:lpstr>Roboto</vt:lpstr>
      <vt:lpstr>Roboto Mono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 Frenzel</dc:creator>
  <cp:lastModifiedBy>Fran Frenzel</cp:lastModifiedBy>
  <cp:revision>8</cp:revision>
  <dcterms:created xsi:type="dcterms:W3CDTF">2025-11-15T14:21:40Z</dcterms:created>
  <dcterms:modified xsi:type="dcterms:W3CDTF">2026-06-09T11:24:58Z</dcterms:modified>
</cp:coreProperties>
</file>