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9"/>
  </p:notesMasterIdLst>
  <p:sldIdLst>
    <p:sldId id="257" r:id="rId2"/>
    <p:sldId id="298" r:id="rId3"/>
    <p:sldId id="299" r:id="rId4"/>
    <p:sldId id="300" r:id="rId5"/>
    <p:sldId id="301" r:id="rId6"/>
    <p:sldId id="302" r:id="rId7"/>
    <p:sldId id="30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786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C322D-984D-4EF6-A93F-D29851FDBB08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9B25A-359B-4450-9B1A-5494CE7CDF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29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99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6D4C6-825D-0F53-0BFA-CAFB1D5FD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8A164-1958-4EAF-B705-CF3544190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58CAA-5959-6551-9D0D-30DD8CE85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5D7C5-1543-3814-A6DA-B233B7761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95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92BF-3695-3566-74E2-90350420C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719629-26A3-D990-4F60-A90BDB355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F23CC7-BC87-A027-D502-5C74E3170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74332-399C-DC07-5CA7-D3E1F8E670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433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A7F95-FD1F-28D8-C66C-D91ABC547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64348-C65B-9A8C-637D-74409E56D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9E49E-472A-7ECC-9617-B0C76EB20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556B3-BD9A-747F-2AA0-74CC8BE5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964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278B9-06F1-EF10-8968-24DF8FF85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8D858-52AD-5D1F-64A6-8ADEF6840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40C793-E5DF-7E1E-42D3-9DBC9474F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2D149-1C4D-27D5-DBB7-FFBE14BCF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864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2E64B-8D87-A0A0-748F-C42B108E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1ABE40-F99E-3B6B-787B-DCFAACE32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374803-D086-C45F-B5B8-36E33E098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1FCD4-E314-A7A0-88BC-D229CE65B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518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94F03-A286-B70B-737B-10DD313D3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B5F0D-CE50-2FB8-878C-F8207FE71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2007CA-34F2-E392-0CC2-FCA11FC67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F2FAB-28B6-7815-3576-C549CDB6D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4BDEC-F607-416F-BAD8-62E2F6A86F7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824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28F1-8235-1204-5B1F-A8B70AD66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FB315-3049-A419-B63C-BC793CE4C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3F289-72C5-8285-676D-DC0E83B7B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3F2CB-EC4D-FD17-E387-F9DF9DA31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51A0-858E-925C-957D-0D360B87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12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4A0A0-ADD6-2B6E-149F-E21DFBFC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442557-C5AF-B83E-2739-D83922477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15328-BF9E-E18E-E3B4-7AAC7B62D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31469-2D88-37C8-04A2-3A777CEE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18B-D50B-1B5E-66DF-946F27943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76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89293-C800-DA7B-2A6D-967FE9724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D0C55-D97D-4D37-F89A-CFB247BFA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B5CFA-AD4F-5D08-0788-B76FCF071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262BE-FE5E-8D58-BE9F-A03AB1B9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BAEC3-526E-65DD-4D13-94666374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21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>
            <a:alphaModFix amt="6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12FC7-85BA-B3BA-1BC5-F003D09ED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6062D-E916-B9FE-3391-16C09EB4F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E30CD-EA14-DFFA-0463-52D9C7CF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939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3AD7B-00F9-5E8B-86B2-64101A84F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246DA-4F80-A7BC-2CFF-7F8E60E3A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0E2E8-6543-CB81-980B-4C93309A2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91E9C-5E27-08A7-0577-43EC00DE1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C3749-B732-95C8-A960-CA4310A77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70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C63-6073-1DB2-8A44-71C6CC414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48E5E-C7ED-C174-E137-445898A87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4E65E-9E58-691D-4075-B99188C90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098BC-F85F-E3C8-6618-AA7D9001A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ECE8B-3A37-6304-B7D9-926A1308A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26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79E2-3C68-F8C0-D152-0826C14F6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81E45-EF25-0CA0-C9A8-0A929BED5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203C77-1DB7-9C94-D441-B547C5DF3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F5F67-80E6-D81C-1AD1-4C8BB493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4A0FF-C077-D203-9597-A3E47BBB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D8225-BAA7-9D26-F3EF-AFAB8444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87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367CD-14C2-8DDC-B84A-EE3B2397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BABA2-0416-6561-B3BD-C22EBF9A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7726D-B4E2-38FF-4D18-2E3EF9EF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CA610A-0AA3-5092-07AB-1F011EE6B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CF4645-30A4-8786-B72D-823D4DDDB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D9E409-E891-C7C5-D6E1-0B5EE309F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89636A-2C32-8955-0673-118E9EADB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7ABDF-29D3-9A55-F6F1-AB101B6A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424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EEB14-738E-D69B-9D8C-45860FB4B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44367-0698-ACD0-F983-855E5B0E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44EB1-BAA8-5DCA-28FB-16E609FE8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31B30E-024C-E418-F0F8-7DA727BA6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74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3C016F-24CD-B88F-D070-5F3E26666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6ECEB-0E5B-02F4-4C1B-B7DF903E5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6F079-0F3A-DFBB-EA62-BF80E6C5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1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FFFA-A8E4-6EE7-E939-3C8C1908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5DCA2-FBE1-6E99-F837-A65140DD0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377CE-BB96-70CC-7F1D-8C9BE16A8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7E7BE-24BB-EFA9-AADD-5FB5FB265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6A9EF-7133-BABA-B5FF-852FE098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C9076-FB64-AF48-E643-657539B00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72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9841-5462-F9AE-004D-1719E71EE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91806C-5291-0CEA-002C-0129F753C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3DCAC-CD76-0E93-D695-EBF5639B9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396E9-826F-98C0-2173-0B721E4F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512F6-8054-BBDA-680D-94CBE3BE5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D8513B-F88D-2DD6-C8DE-C35C678A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14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9E7956-0C44-0593-B152-99EC7698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82974-69CE-1F33-CE02-A1F31C5EF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DF13D-174F-EA11-2000-C2E542AEB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77FC08-A529-49A2-B5B5-E2AA1C8E652C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BC558-A2D3-0753-3C6F-315EB68B6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F2849-1824-5E29-6745-56F597674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F485F6-36EB-4AD7-9550-7A45834AF3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315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41021040915/http:/davidhuynh.net/spaces/nicar2011/tutoria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127.0.0.1:3333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openrefine.org/docs/manual/installing#set-where-data-is-stor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C35232-B5B7-FF6A-03D1-C29C359D9C0C}"/>
              </a:ext>
            </a:extLst>
          </p:cNvPr>
          <p:cNvSpPr txBox="1"/>
          <p:nvPr/>
        </p:nvSpPr>
        <p:spPr>
          <a:xfrm>
            <a:off x="446568" y="5720317"/>
            <a:ext cx="4577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Fran Frenzel</a:t>
            </a:r>
          </a:p>
          <a:p>
            <a:r>
              <a:rPr lang="en-GB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Metadata Analyst</a:t>
            </a:r>
          </a:p>
          <a:p>
            <a:r>
              <a:rPr lang="en-GB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London School of Economics and Political Science</a:t>
            </a:r>
          </a:p>
        </p:txBody>
      </p:sp>
      <p:pic>
        <p:nvPicPr>
          <p:cNvPr id="9" name="Picture 8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6FE46043-CEE8-DEBE-7BDC-F615ADE34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68" y="576413"/>
            <a:ext cx="2160623" cy="960277"/>
          </a:xfrm>
          <a:prstGeom prst="rect">
            <a:avLst/>
          </a:prstGeom>
        </p:spPr>
      </p:pic>
      <p:sp>
        <p:nvSpPr>
          <p:cNvPr id="5" name="Google Shape;57;p14">
            <a:extLst>
              <a:ext uri="{FF2B5EF4-FFF2-40B4-BE49-F238E27FC236}">
                <a16:creationId xmlns:a16="http://schemas.microsoft.com/office/drawing/2014/main" id="{E2618EFD-79AA-AEC2-D692-DD5CA063A0DA}"/>
              </a:ext>
            </a:extLst>
          </p:cNvPr>
          <p:cNvSpPr txBox="1">
            <a:spLocks/>
          </p:cNvSpPr>
          <p:nvPr/>
        </p:nvSpPr>
        <p:spPr>
          <a:xfrm>
            <a:off x="0" y="1987067"/>
            <a:ext cx="7560000" cy="1442000"/>
          </a:xfrm>
          <a:prstGeom prst="rect">
            <a:avLst/>
          </a:prstGeom>
          <a:solidFill>
            <a:srgbClr val="600040"/>
          </a:solidFill>
          <a:ln>
            <a:solidFill>
              <a:srgbClr val="600040"/>
            </a:solidFill>
          </a:ln>
        </p:spPr>
        <p:txBody>
          <a:bodyPr spcFirstLastPara="1" vert="horz" wrap="square" lIns="0" tIns="121900" rIns="0" bIns="1219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GB" sz="3300" dirty="0">
                <a:solidFill>
                  <a:schemeClr val="tx1"/>
                </a:solidFill>
              </a:rPr>
              <a:t>Library Carpentry workshop - Day 2</a:t>
            </a:r>
          </a:p>
          <a:p>
            <a:r>
              <a:rPr lang="en-GB" sz="3300" dirty="0">
                <a:solidFill>
                  <a:schemeClr val="tx1"/>
                </a:solidFill>
              </a:rPr>
              <a:t>Open Refine</a:t>
            </a:r>
          </a:p>
        </p:txBody>
      </p:sp>
      <p:sp>
        <p:nvSpPr>
          <p:cNvPr id="6" name="Google Shape;59;p14">
            <a:extLst>
              <a:ext uri="{FF2B5EF4-FFF2-40B4-BE49-F238E27FC236}">
                <a16:creationId xmlns:a16="http://schemas.microsoft.com/office/drawing/2014/main" id="{239AE2B1-EAB4-5730-56D8-9C11D1335DF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429067"/>
            <a:ext cx="7560000" cy="1012400"/>
          </a:xfrm>
          <a:prstGeom prst="rect">
            <a:avLst/>
          </a:prstGeom>
          <a:solidFill>
            <a:srgbClr val="600040"/>
          </a:solidFill>
          <a:ln>
            <a:solidFill>
              <a:srgbClr val="600040"/>
            </a:solidFill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-GB" sz="2800" dirty="0"/>
              <a:t>Aston University, 12th June 2026</a:t>
            </a:r>
          </a:p>
        </p:txBody>
      </p:sp>
    </p:spTree>
    <p:extLst>
      <p:ext uri="{BB962C8B-B14F-4D97-AF65-F5344CB8AC3E}">
        <p14:creationId xmlns:p14="http://schemas.microsoft.com/office/powerpoint/2010/main" val="407635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69F1B-4E0A-030C-4288-9B4C8FA0B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733811-52D1-C116-2C24-937ED3DEF967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WHAT IS OPENREFINE?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AE7CE4-EC9F-4786-CF89-B521E92E0B67}"/>
              </a:ext>
            </a:extLst>
          </p:cNvPr>
          <p:cNvSpPr txBox="1"/>
          <p:nvPr/>
        </p:nvSpPr>
        <p:spPr>
          <a:xfrm>
            <a:off x="1800000" y="2867826"/>
            <a:ext cx="90710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“a power tool for working with messy data” </a:t>
            </a:r>
          </a:p>
          <a:p>
            <a:pPr algn="ctr"/>
            <a:r>
              <a:rPr lang="en-GB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David Huynh</a:t>
            </a:r>
            <a:r>
              <a:rPr lang="en-GB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  <a:endParaRPr lang="en-GB" sz="4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C546D71F-6B72-0451-9DEC-453BB8C0588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  <p:pic>
        <p:nvPicPr>
          <p:cNvPr id="11" name="Graphic 10" descr="Jackhammer with solid fill">
            <a:extLst>
              <a:ext uri="{FF2B5EF4-FFF2-40B4-BE49-F238E27FC236}">
                <a16:creationId xmlns:a16="http://schemas.microsoft.com/office/drawing/2014/main" id="{00615F0C-F10B-D26F-E34B-F7BC7B56D3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00" y="2867826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DBDEC-4FE3-2783-FE3F-7D53DAD7C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F7E3B2-5CA6-C9F3-5657-BD2B5A3D7590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WHAT IS OPENREFINE?</a:t>
            </a: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4A2477A9-333C-7F00-8418-91490AE8FF0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274668-1719-E9EE-0885-9063FD9AE1F6}"/>
              </a:ext>
            </a:extLst>
          </p:cNvPr>
          <p:cNvSpPr txBox="1"/>
          <p:nvPr/>
        </p:nvSpPr>
        <p:spPr>
          <a:xfrm>
            <a:off x="1494000" y="2302317"/>
            <a:ext cx="10383639" cy="95410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Is most powerful with </a:t>
            </a:r>
            <a:r>
              <a:rPr lang="en-GB" sz="2800" b="1" dirty="0">
                <a:solidFill>
                  <a:schemeClr val="bg1"/>
                </a:solidFill>
              </a:rPr>
              <a:t>tabular data </a:t>
            </a:r>
            <a:r>
              <a:rPr lang="en-GB" sz="2800" dirty="0">
                <a:solidFill>
                  <a:schemeClr val="bg1"/>
                </a:solidFill>
              </a:rPr>
              <a:t>(e.g. CSV, TSV, spreadsheet) with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C27003-73D9-468C-D9D7-E85A5DE31F78}"/>
              </a:ext>
            </a:extLst>
          </p:cNvPr>
          <p:cNvSpPr txBox="1"/>
          <p:nvPr/>
        </p:nvSpPr>
        <p:spPr>
          <a:xfrm>
            <a:off x="2699284" y="3519328"/>
            <a:ext cx="6243600" cy="52322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inconsistent </a:t>
            </a:r>
            <a:r>
              <a:rPr lang="en-GB" sz="2800" b="1" dirty="0">
                <a:solidFill>
                  <a:schemeClr val="bg1"/>
                </a:solidFill>
              </a:rPr>
              <a:t>data types </a:t>
            </a:r>
            <a:r>
              <a:rPr lang="en-GB" sz="2800" dirty="0">
                <a:solidFill>
                  <a:schemeClr val="bg1"/>
                </a:solidFill>
              </a:rPr>
              <a:t>and formats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E86D7-BB0E-FAD9-535E-B4898239C646}"/>
              </a:ext>
            </a:extLst>
          </p:cNvPr>
          <p:cNvSpPr txBox="1"/>
          <p:nvPr/>
        </p:nvSpPr>
        <p:spPr>
          <a:xfrm>
            <a:off x="2699283" y="4267058"/>
            <a:ext cx="9085006" cy="52322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inconsistencies in </a:t>
            </a:r>
            <a:r>
              <a:rPr lang="en-GB" sz="2800" b="1" dirty="0">
                <a:solidFill>
                  <a:schemeClr val="bg1"/>
                </a:solidFill>
              </a:rPr>
              <a:t>where</a:t>
            </a:r>
            <a:r>
              <a:rPr lang="en-GB" sz="2800" dirty="0">
                <a:solidFill>
                  <a:schemeClr val="bg1"/>
                </a:solidFill>
              </a:rPr>
              <a:t> data appears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54EF03-8ED6-568E-6602-16CA609BD6E8}"/>
              </a:ext>
            </a:extLst>
          </p:cNvPr>
          <p:cNvSpPr txBox="1"/>
          <p:nvPr/>
        </p:nvSpPr>
        <p:spPr>
          <a:xfrm>
            <a:off x="2699284" y="5013568"/>
            <a:ext cx="9085006" cy="52322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inconsistent </a:t>
            </a:r>
            <a:r>
              <a:rPr lang="en-GB" sz="2800" b="1" dirty="0">
                <a:solidFill>
                  <a:schemeClr val="bg1"/>
                </a:solidFill>
              </a:rPr>
              <a:t>terminology</a:t>
            </a:r>
          </a:p>
        </p:txBody>
      </p:sp>
      <p:pic>
        <p:nvPicPr>
          <p:cNvPr id="27" name="Graphic 26" descr="Table with solid fill">
            <a:extLst>
              <a:ext uri="{FF2B5EF4-FFF2-40B4-BE49-F238E27FC236}">
                <a16:creationId xmlns:a16="http://schemas.microsoft.com/office/drawing/2014/main" id="{CD504B98-5238-A934-4822-7FA4E399D3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00" y="2282032"/>
            <a:ext cx="954000" cy="954000"/>
          </a:xfrm>
          <a:prstGeom prst="rect">
            <a:avLst/>
          </a:prstGeom>
        </p:spPr>
      </p:pic>
      <p:pic>
        <p:nvPicPr>
          <p:cNvPr id="29" name="Graphic 28" descr="Hierarchy with solid fill">
            <a:extLst>
              <a:ext uri="{FF2B5EF4-FFF2-40B4-BE49-F238E27FC236}">
                <a16:creationId xmlns:a16="http://schemas.microsoft.com/office/drawing/2014/main" id="{81670338-A204-EF6C-8332-AB28031ABF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60000" y="3503738"/>
            <a:ext cx="554400" cy="554400"/>
          </a:xfrm>
          <a:prstGeom prst="rect">
            <a:avLst/>
          </a:prstGeom>
        </p:spPr>
      </p:pic>
      <p:pic>
        <p:nvPicPr>
          <p:cNvPr id="31" name="Graphic 30" descr="Marker with solid fill">
            <a:extLst>
              <a:ext uri="{FF2B5EF4-FFF2-40B4-BE49-F238E27FC236}">
                <a16:creationId xmlns:a16="http://schemas.microsoft.com/office/drawing/2014/main" id="{B28BCF28-E3AD-608A-B2FD-988B091291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0000" y="4251468"/>
            <a:ext cx="554400" cy="554400"/>
          </a:xfrm>
          <a:prstGeom prst="rect">
            <a:avLst/>
          </a:prstGeom>
        </p:spPr>
      </p:pic>
      <p:pic>
        <p:nvPicPr>
          <p:cNvPr id="33" name="Graphic 32" descr="Lost with solid fill">
            <a:extLst>
              <a:ext uri="{FF2B5EF4-FFF2-40B4-BE49-F238E27FC236}">
                <a16:creationId xmlns:a16="http://schemas.microsoft.com/office/drawing/2014/main" id="{10EF198F-5AC3-F589-401C-35DA2609A4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60000" y="4997978"/>
            <a:ext cx="554400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71A1D-A62C-2B33-7BAD-1E45C063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DAFB32-428B-23BF-4C96-94049263AC64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WHAT IS OPENREFINE?</a:t>
            </a: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D3F1B5E5-ED3C-4B5B-9BEC-2C3A625D917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7F6197-EC6A-32BA-5FBD-6A5688E1C935}"/>
              </a:ext>
            </a:extLst>
          </p:cNvPr>
          <p:cNvSpPr txBox="1"/>
          <p:nvPr/>
        </p:nvSpPr>
        <p:spPr>
          <a:xfrm>
            <a:off x="1494000" y="2134379"/>
            <a:ext cx="9085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It can help you 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9DA0CB-5627-2FEE-E57B-7F0054E5E927}"/>
              </a:ext>
            </a:extLst>
          </p:cNvPr>
          <p:cNvSpPr txBox="1"/>
          <p:nvPr/>
        </p:nvSpPr>
        <p:spPr>
          <a:xfrm>
            <a:off x="2694736" y="3003932"/>
            <a:ext cx="9085006" cy="492443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get an </a:t>
            </a:r>
            <a:r>
              <a:rPr lang="en-GB" sz="2600" b="1" dirty="0">
                <a:solidFill>
                  <a:schemeClr val="bg1"/>
                </a:solidFill>
              </a:rPr>
              <a:t>overview</a:t>
            </a:r>
            <a:r>
              <a:rPr lang="en-GB" sz="2600" dirty="0">
                <a:solidFill>
                  <a:schemeClr val="bg1"/>
                </a:solidFill>
              </a:rPr>
              <a:t> of the dataset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00E4C-C52E-95AD-3F2A-E6B75E9413B5}"/>
              </a:ext>
            </a:extLst>
          </p:cNvPr>
          <p:cNvSpPr txBox="1"/>
          <p:nvPr/>
        </p:nvSpPr>
        <p:spPr>
          <a:xfrm>
            <a:off x="2694736" y="3558332"/>
            <a:ext cx="9085006" cy="492443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600" b="1" dirty="0">
                <a:solidFill>
                  <a:schemeClr val="bg1"/>
                </a:solidFill>
              </a:rPr>
              <a:t>standardise</a:t>
            </a:r>
            <a:r>
              <a:rPr lang="en-GB" sz="2600" dirty="0">
                <a:solidFill>
                  <a:schemeClr val="bg1"/>
                </a:solidFill>
              </a:rPr>
              <a:t> and </a:t>
            </a:r>
            <a:r>
              <a:rPr lang="en-GB" sz="2600" b="1" dirty="0">
                <a:solidFill>
                  <a:schemeClr val="bg1"/>
                </a:solidFill>
              </a:rPr>
              <a:t>clean</a:t>
            </a:r>
            <a:r>
              <a:rPr lang="en-GB" sz="2600" dirty="0">
                <a:solidFill>
                  <a:schemeClr val="bg1"/>
                </a:solidFill>
              </a:rPr>
              <a:t>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130C5D-387E-B991-8745-29573240257B}"/>
              </a:ext>
            </a:extLst>
          </p:cNvPr>
          <p:cNvSpPr txBox="1"/>
          <p:nvPr/>
        </p:nvSpPr>
        <p:spPr>
          <a:xfrm>
            <a:off x="2694736" y="4115191"/>
            <a:ext cx="9085006" cy="492443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600" b="1" dirty="0">
                <a:solidFill>
                  <a:schemeClr val="bg1"/>
                </a:solidFill>
              </a:rPr>
              <a:t>split</a:t>
            </a:r>
            <a:r>
              <a:rPr lang="en-GB" sz="2600" dirty="0">
                <a:solidFill>
                  <a:schemeClr val="bg1"/>
                </a:solidFill>
              </a:rPr>
              <a:t> data into more granular parts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DE0BF-5936-F120-1BFB-6603543F453D}"/>
              </a:ext>
            </a:extLst>
          </p:cNvPr>
          <p:cNvSpPr txBox="1"/>
          <p:nvPr/>
        </p:nvSpPr>
        <p:spPr>
          <a:xfrm>
            <a:off x="2694736" y="4643964"/>
            <a:ext cx="9085006" cy="892552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600" b="1" dirty="0">
                <a:solidFill>
                  <a:schemeClr val="bg1"/>
                </a:solidFill>
              </a:rPr>
              <a:t>match</a:t>
            </a:r>
            <a:r>
              <a:rPr lang="en-GB" sz="2600" dirty="0">
                <a:solidFill>
                  <a:schemeClr val="bg1"/>
                </a:solidFill>
              </a:rPr>
              <a:t> local data against external datasets (e.g. </a:t>
            </a:r>
            <a:r>
              <a:rPr lang="en-GB" sz="2600" dirty="0" err="1">
                <a:solidFill>
                  <a:schemeClr val="bg1"/>
                </a:solidFill>
              </a:rPr>
              <a:t>Wikidata</a:t>
            </a:r>
            <a:r>
              <a:rPr lang="en-GB" sz="2600" dirty="0">
                <a:solidFill>
                  <a:schemeClr val="bg1"/>
                </a:solidFill>
              </a:rPr>
              <a:t>, VIAF)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B5586B-E991-0B22-A464-1A3FA9514038}"/>
              </a:ext>
            </a:extLst>
          </p:cNvPr>
          <p:cNvSpPr txBox="1"/>
          <p:nvPr/>
        </p:nvSpPr>
        <p:spPr>
          <a:xfrm>
            <a:off x="2694736" y="5572846"/>
            <a:ext cx="9085006" cy="492443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600" b="1" dirty="0">
                <a:solidFill>
                  <a:schemeClr val="bg1"/>
                </a:solidFill>
              </a:rPr>
              <a:t>enhance</a:t>
            </a:r>
            <a:r>
              <a:rPr lang="en-GB" sz="2600" dirty="0">
                <a:solidFill>
                  <a:schemeClr val="bg1"/>
                </a:solidFill>
              </a:rPr>
              <a:t> data with data from external/other sources</a:t>
            </a:r>
          </a:p>
        </p:txBody>
      </p:sp>
      <p:pic>
        <p:nvPicPr>
          <p:cNvPr id="11" name="Graphic 10" descr="Gears with solid fill">
            <a:extLst>
              <a:ext uri="{FF2B5EF4-FFF2-40B4-BE49-F238E27FC236}">
                <a16:creationId xmlns:a16="http://schemas.microsoft.com/office/drawing/2014/main" id="{168358D0-7D0F-1940-BF0F-15FD5EFBAA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00" y="1918989"/>
            <a:ext cx="954000" cy="954000"/>
          </a:xfrm>
          <a:prstGeom prst="rect">
            <a:avLst/>
          </a:prstGeom>
        </p:spPr>
      </p:pic>
      <p:pic>
        <p:nvPicPr>
          <p:cNvPr id="17" name="Graphic 16" descr="Map with pin with solid fill">
            <a:extLst>
              <a:ext uri="{FF2B5EF4-FFF2-40B4-BE49-F238E27FC236}">
                <a16:creationId xmlns:a16="http://schemas.microsoft.com/office/drawing/2014/main" id="{4AC8F880-5A95-5636-2BBF-C92095C16D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40336" y="2968949"/>
            <a:ext cx="554400" cy="554400"/>
          </a:xfrm>
          <a:prstGeom prst="rect">
            <a:avLst/>
          </a:prstGeom>
        </p:spPr>
      </p:pic>
      <p:pic>
        <p:nvPicPr>
          <p:cNvPr id="19" name="Graphic 18" descr="Inventory with solid fill">
            <a:extLst>
              <a:ext uri="{FF2B5EF4-FFF2-40B4-BE49-F238E27FC236}">
                <a16:creationId xmlns:a16="http://schemas.microsoft.com/office/drawing/2014/main" id="{D09FF087-60FE-5088-31B7-1D4D2ED473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0336" y="3524461"/>
            <a:ext cx="554400" cy="554400"/>
          </a:xfrm>
          <a:prstGeom prst="rect">
            <a:avLst/>
          </a:prstGeom>
        </p:spPr>
      </p:pic>
      <p:pic>
        <p:nvPicPr>
          <p:cNvPr id="21" name="Graphic 20" descr="Cut with solid fill">
            <a:extLst>
              <a:ext uri="{FF2B5EF4-FFF2-40B4-BE49-F238E27FC236}">
                <a16:creationId xmlns:a16="http://schemas.microsoft.com/office/drawing/2014/main" id="{26B1C9A7-BD17-CDA5-1200-8B8F6F5062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40336" y="4078861"/>
            <a:ext cx="554400" cy="554400"/>
          </a:xfrm>
          <a:prstGeom prst="rect">
            <a:avLst/>
          </a:prstGeom>
        </p:spPr>
      </p:pic>
      <p:pic>
        <p:nvPicPr>
          <p:cNvPr id="23" name="Graphic 22" descr="Network with solid fill">
            <a:extLst>
              <a:ext uri="{FF2B5EF4-FFF2-40B4-BE49-F238E27FC236}">
                <a16:creationId xmlns:a16="http://schemas.microsoft.com/office/drawing/2014/main" id="{FEBB2442-B4BE-4B0B-CA1F-2F18BA72E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40336" y="4602617"/>
            <a:ext cx="554400" cy="554400"/>
          </a:xfrm>
          <a:prstGeom prst="rect">
            <a:avLst/>
          </a:prstGeom>
        </p:spPr>
      </p:pic>
      <p:pic>
        <p:nvPicPr>
          <p:cNvPr id="25" name="Graphic 24" descr="Star with solid fill">
            <a:extLst>
              <a:ext uri="{FF2B5EF4-FFF2-40B4-BE49-F238E27FC236}">
                <a16:creationId xmlns:a16="http://schemas.microsoft.com/office/drawing/2014/main" id="{3B4C68A6-0549-84FE-8BC4-95D771279A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40336" y="5494713"/>
            <a:ext cx="554400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8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DF627-6E87-A1D8-EEB7-B4E9303E2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098FA9-2548-6CD6-613B-BFB6681BA775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SOME BASICS ABOUT OPENREFINE</a:t>
            </a: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5671DCDA-4890-39D8-360C-1AD86DF7C80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890C6-E20B-340D-4E19-38B3053DB888}"/>
              </a:ext>
            </a:extLst>
          </p:cNvPr>
          <p:cNvSpPr txBox="1"/>
          <p:nvPr/>
        </p:nvSpPr>
        <p:spPr>
          <a:xfrm>
            <a:off x="1095346" y="1914458"/>
            <a:ext cx="10556653" cy="83099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300" dirty="0">
                <a:solidFill>
                  <a:schemeClr val="bg1"/>
                </a:solidFill>
              </a:rPr>
              <a:t>though it runs in a browser, you </a:t>
            </a:r>
            <a:r>
              <a:rPr lang="en-GB" sz="2300" b="1" dirty="0">
                <a:solidFill>
                  <a:schemeClr val="bg1"/>
                </a:solidFill>
              </a:rPr>
              <a:t>do not need an internet connection</a:t>
            </a:r>
            <a:r>
              <a:rPr lang="en-GB" sz="2300" dirty="0">
                <a:solidFill>
                  <a:schemeClr val="bg1"/>
                </a:solidFill>
              </a:rPr>
              <a:t> (except for remote reconciliation)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59FFB2-D630-42EA-713C-269FC5F60761}"/>
              </a:ext>
            </a:extLst>
          </p:cNvPr>
          <p:cNvSpPr txBox="1"/>
          <p:nvPr/>
        </p:nvSpPr>
        <p:spPr>
          <a:xfrm>
            <a:off x="1109966" y="2900156"/>
            <a:ext cx="10557600" cy="83099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300" dirty="0">
                <a:solidFill>
                  <a:schemeClr val="bg1"/>
                </a:solidFill>
              </a:rPr>
              <a:t>no data or commands are sent to a remote server (except for remote reconciliation)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83B97C-C25C-8324-E107-188630FA3B47}"/>
              </a:ext>
            </a:extLst>
          </p:cNvPr>
          <p:cNvSpPr txBox="1"/>
          <p:nvPr/>
        </p:nvSpPr>
        <p:spPr>
          <a:xfrm>
            <a:off x="1109966" y="4770001"/>
            <a:ext cx="10557598" cy="461665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300" dirty="0">
                <a:solidFill>
                  <a:schemeClr val="bg1"/>
                </a:solidFill>
              </a:rPr>
              <a:t>you are </a:t>
            </a:r>
            <a:r>
              <a:rPr lang="en-GB" sz="2300" b="1" dirty="0">
                <a:solidFill>
                  <a:schemeClr val="bg1"/>
                </a:solidFill>
              </a:rPr>
              <a:t>not modifying original/raw 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A8CFB1-0EB0-9415-B899-3B1DCD35BE89}"/>
              </a:ext>
            </a:extLst>
          </p:cNvPr>
          <p:cNvSpPr txBox="1"/>
          <p:nvPr/>
        </p:nvSpPr>
        <p:spPr>
          <a:xfrm>
            <a:off x="1109966" y="3731153"/>
            <a:ext cx="10557599" cy="83099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</a:rPr>
              <a:t>files are saved locally, </a:t>
            </a:r>
            <a:r>
              <a:rPr lang="en-GB" sz="2300" dirty="0">
                <a:solidFill>
                  <a:schemeClr val="bg1"/>
                </a:solidFill>
              </a:rPr>
              <a:t>so if you work on two machines you will have to export/import files/projects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9B4C8F-387F-13DE-50C1-68C93AB50E64}"/>
              </a:ext>
            </a:extLst>
          </p:cNvPr>
          <p:cNvSpPr txBox="1"/>
          <p:nvPr/>
        </p:nvSpPr>
        <p:spPr>
          <a:xfrm>
            <a:off x="1109966" y="5600998"/>
            <a:ext cx="10526464" cy="446276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300" dirty="0">
                <a:solidFill>
                  <a:schemeClr val="bg1"/>
                </a:solidFill>
              </a:rPr>
              <a:t>Projects are autosaved every 5 minutes and when shutting </a:t>
            </a:r>
            <a:r>
              <a:rPr lang="en-GB" sz="2300" dirty="0" err="1">
                <a:solidFill>
                  <a:schemeClr val="bg1"/>
                </a:solidFill>
              </a:rPr>
              <a:t>OpenRefine</a:t>
            </a:r>
            <a:r>
              <a:rPr lang="en-GB" sz="2300" dirty="0">
                <a:solidFill>
                  <a:schemeClr val="bg1"/>
                </a:solidFill>
              </a:rPr>
              <a:t> down</a:t>
            </a:r>
          </a:p>
        </p:txBody>
      </p:sp>
      <p:pic>
        <p:nvPicPr>
          <p:cNvPr id="4" name="Graphic 3" descr="Computer with solid fill">
            <a:extLst>
              <a:ext uri="{FF2B5EF4-FFF2-40B4-BE49-F238E27FC236}">
                <a16:creationId xmlns:a16="http://schemas.microsoft.com/office/drawing/2014/main" id="{28C1DFD2-87C0-E3E8-959A-10BDCB361F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00" y="1914458"/>
            <a:ext cx="554400" cy="554400"/>
          </a:xfrm>
          <a:prstGeom prst="rect">
            <a:avLst/>
          </a:prstGeom>
        </p:spPr>
      </p:pic>
      <p:pic>
        <p:nvPicPr>
          <p:cNvPr id="6" name="Graphic 5" descr="Neighborhood with solid fill">
            <a:extLst>
              <a:ext uri="{FF2B5EF4-FFF2-40B4-BE49-F238E27FC236}">
                <a16:creationId xmlns:a16="http://schemas.microsoft.com/office/drawing/2014/main" id="{15DD1DB3-BFD1-794A-8931-DC2F682632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999" y="2900156"/>
            <a:ext cx="554400" cy="554400"/>
          </a:xfrm>
          <a:prstGeom prst="rect">
            <a:avLst/>
          </a:prstGeom>
        </p:spPr>
      </p:pic>
      <p:pic>
        <p:nvPicPr>
          <p:cNvPr id="16" name="Graphic 15" descr="Photocopier with solid fill">
            <a:extLst>
              <a:ext uri="{FF2B5EF4-FFF2-40B4-BE49-F238E27FC236}">
                <a16:creationId xmlns:a16="http://schemas.microsoft.com/office/drawing/2014/main" id="{9A168DA2-0323-BB7F-8098-B53676BF57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566" y="4723633"/>
            <a:ext cx="554400" cy="554400"/>
          </a:xfrm>
          <a:prstGeom prst="rect">
            <a:avLst/>
          </a:prstGeom>
        </p:spPr>
      </p:pic>
      <p:pic>
        <p:nvPicPr>
          <p:cNvPr id="20" name="Graphic 19" descr="Disk with solid fill">
            <a:extLst>
              <a:ext uri="{FF2B5EF4-FFF2-40B4-BE49-F238E27FC236}">
                <a16:creationId xmlns:a16="http://schemas.microsoft.com/office/drawing/2014/main" id="{E22EAC3C-58B1-258F-8C22-E39079C090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999" y="5546936"/>
            <a:ext cx="554400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2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A90C-66AD-8173-3CF2-D197553FB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DBAE5-A7AF-E576-B245-57C9F02AF541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chemeClr val="accent3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IMPORTING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5032E-1D61-4C53-2213-023A6A8C2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EA8267-F21C-8463-CF1D-20F6E1506C65}"/>
              </a:ext>
            </a:extLst>
          </p:cNvPr>
          <p:cNvSpPr txBox="1"/>
          <p:nvPr/>
        </p:nvSpPr>
        <p:spPr>
          <a:xfrm>
            <a:off x="540000" y="2251342"/>
            <a:ext cx="10556653" cy="1754326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Start </a:t>
            </a:r>
            <a:r>
              <a:rPr lang="en-GB" sz="3600" dirty="0" err="1">
                <a:solidFill>
                  <a:schemeClr val="bg1"/>
                </a:solidFill>
              </a:rPr>
              <a:t>OpenRefine</a:t>
            </a:r>
            <a:endParaRPr lang="en-GB" sz="3600" dirty="0">
              <a:solidFill>
                <a:schemeClr val="bg1"/>
              </a:solidFill>
            </a:endParaRPr>
          </a:p>
          <a:p>
            <a:endParaRPr lang="en-GB" sz="3600" dirty="0">
              <a:solidFill>
                <a:schemeClr val="bg1"/>
              </a:solidFill>
            </a:endParaRPr>
          </a:p>
          <a:p>
            <a:r>
              <a:rPr lang="en-GB" sz="3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http://127.0.0.1:3333/</a:t>
            </a:r>
            <a:r>
              <a:rPr lang="en-GB" sz="3600" dirty="0">
                <a:solidFill>
                  <a:schemeClr val="bg1"/>
                </a:solidFill>
              </a:rPr>
              <a:t>  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35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305D2-00F8-4113-1648-E83791D8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BFBD8D-AE21-348A-8506-99AFEC8C3C09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WHERE DOES OPENREFINE STORE FILES?</a:t>
            </a: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203E0416-4968-270D-6629-0A17AF7822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EC01DA-0445-00C7-3862-D1FC85B7BAD2}"/>
              </a:ext>
            </a:extLst>
          </p:cNvPr>
          <p:cNvSpPr txBox="1"/>
          <p:nvPr/>
        </p:nvSpPr>
        <p:spPr>
          <a:xfrm>
            <a:off x="540001" y="2083312"/>
            <a:ext cx="5556000" cy="52322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u="sng" dirty="0">
                <a:solidFill>
                  <a:schemeClr val="bg1"/>
                </a:solidFill>
              </a:rPr>
              <a:t>Windows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7ACE9-2FC7-59CB-0768-02C600D45E04}"/>
              </a:ext>
            </a:extLst>
          </p:cNvPr>
          <p:cNvSpPr txBox="1"/>
          <p:nvPr/>
        </p:nvSpPr>
        <p:spPr>
          <a:xfrm>
            <a:off x="540000" y="3429000"/>
            <a:ext cx="5556000" cy="2562240"/>
          </a:xfrm>
          <a:prstGeom prst="rect">
            <a:avLst/>
          </a:prstGeom>
          <a:noFill/>
        </p:spPr>
        <p:txBody>
          <a:bodyPr wrap="square" lIns="54000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%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appdata</a:t>
            </a: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%\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  <a:p>
            <a:pPr algn="l">
              <a:spcBef>
                <a:spcPts val="300"/>
              </a:spcBef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%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localappdata</a:t>
            </a: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%\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  <a:p>
            <a:pPr algn="l">
              <a:spcBef>
                <a:spcPts val="300"/>
              </a:spcBef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C:\Documents and Settings\(user id)\Local Settings\Application Data\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  <a:p>
            <a:pPr algn="l">
              <a:spcBef>
                <a:spcPts val="300"/>
              </a:spcBef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C:\Users\(user id)\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AppData</a:t>
            </a: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\Roaming\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  <a:p>
            <a:pPr algn="l">
              <a:spcBef>
                <a:spcPts val="300"/>
              </a:spcBef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C:\Users\(user id)\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AppData</a:t>
            </a: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\Local\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  <a:p>
            <a:pPr algn="l">
              <a:spcBef>
                <a:spcPts val="300"/>
              </a:spcBef>
              <a:spcAft>
                <a:spcPts val="1200"/>
              </a:spcAft>
            </a:pPr>
            <a:r>
              <a:rPr lang="en-GB" sz="1400" b="0" i="0" dirty="0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C:\Users\(user id)\</a:t>
            </a:r>
            <a:r>
              <a:rPr lang="en-GB" sz="1400" b="0" i="0" dirty="0" err="1">
                <a:solidFill>
                  <a:schemeClr val="bg1"/>
                </a:solidFill>
                <a:effectLst/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endParaRPr lang="en-GB" sz="1400" b="0" i="0" dirty="0">
              <a:solidFill>
                <a:schemeClr val="bg1"/>
              </a:solidFill>
              <a:effectLst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227A8E-7397-B32B-264F-B6FB8C5A483A}"/>
              </a:ext>
            </a:extLst>
          </p:cNvPr>
          <p:cNvSpPr txBox="1"/>
          <p:nvPr/>
        </p:nvSpPr>
        <p:spPr>
          <a:xfrm>
            <a:off x="540000" y="2606532"/>
            <a:ext cx="5556000" cy="707886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Depending on the version, it’s one of these directories: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BB6208-EAE3-626D-06A4-10606DB3B776}"/>
              </a:ext>
            </a:extLst>
          </p:cNvPr>
          <p:cNvSpPr txBox="1"/>
          <p:nvPr/>
        </p:nvSpPr>
        <p:spPr>
          <a:xfrm>
            <a:off x="6096000" y="2083312"/>
            <a:ext cx="5556000" cy="523220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2800" u="sng" dirty="0">
                <a:solidFill>
                  <a:schemeClr val="bg1"/>
                </a:solidFill>
              </a:rPr>
              <a:t>Mac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66D6AD-10EE-3E67-F50A-6BD013DAD11C}"/>
              </a:ext>
            </a:extLst>
          </p:cNvPr>
          <p:cNvSpPr txBox="1"/>
          <p:nvPr/>
        </p:nvSpPr>
        <p:spPr>
          <a:xfrm>
            <a:off x="0" y="6208296"/>
            <a:ext cx="12192000" cy="30777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For more info and how to change the data directory see </a:t>
            </a:r>
            <a:r>
              <a:rPr lang="en-GB" sz="1400" dirty="0">
                <a:solidFill>
                  <a:schemeClr val="bg1"/>
                </a:solidFill>
                <a:hlinkClick r:id="rId4"/>
              </a:rPr>
              <a:t>https://openrefine.org/docs/manual/installing#set-where-data-is-stored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C11F0C-25B4-AFBF-D2C2-2DB873C23284}"/>
              </a:ext>
            </a:extLst>
          </p:cNvPr>
          <p:cNvSpPr txBox="1"/>
          <p:nvPr/>
        </p:nvSpPr>
        <p:spPr>
          <a:xfrm>
            <a:off x="6096000" y="2606532"/>
            <a:ext cx="5089357" cy="307777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~/Library/Application\ Support/</a:t>
            </a:r>
            <a:r>
              <a:rPr lang="en-GB" sz="1400" dirty="0" err="1">
                <a:solidFill>
                  <a:schemeClr val="bg1"/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OpenRefine</a:t>
            </a:r>
            <a:r>
              <a:rPr lang="en-GB" sz="1400" dirty="0">
                <a:solidFill>
                  <a:schemeClr val="bg1"/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14263057"/>
      </p:ext>
    </p:extLst>
  </p:cSld>
  <p:clrMapOvr>
    <a:masterClrMapping/>
  </p:clrMapOvr>
</p:sld>
</file>

<file path=ppt/theme/theme1.xml><?xml version="1.0" encoding="utf-8"?>
<a:theme xmlns:a="http://schemas.openxmlformats.org/drawingml/2006/main" name="mdg_theme">
  <a:themeElements>
    <a:clrScheme name="MDG">
      <a:dk1>
        <a:srgbClr val="393D3E"/>
      </a:dk1>
      <a:lt1>
        <a:sysClr val="window" lastClr="FFFFFF"/>
      </a:lt1>
      <a:dk2>
        <a:srgbClr val="3C3C3B"/>
      </a:dk2>
      <a:lt2>
        <a:srgbClr val="EFF2F1"/>
      </a:lt2>
      <a:accent1>
        <a:srgbClr val="600040"/>
      </a:accent1>
      <a:accent2>
        <a:srgbClr val="1B998B"/>
      </a:accent2>
      <a:accent3>
        <a:srgbClr val="46A1C1"/>
      </a:accent3>
      <a:accent4>
        <a:srgbClr val="6B5CA5"/>
      </a:accent4>
      <a:accent5>
        <a:srgbClr val="594236"/>
      </a:accent5>
      <a:accent6>
        <a:srgbClr val="D7D9B1"/>
      </a:accent6>
      <a:hlink>
        <a:srgbClr val="71A9F7"/>
      </a:hlink>
      <a:folHlink>
        <a:srgbClr val="A64253"/>
      </a:folHlink>
    </a:clrScheme>
    <a:fontScheme name="LSE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mdg_theme</Template>
  <TotalTime>453</TotalTime>
  <Words>331</Words>
  <Application>Microsoft Office PowerPoint</Application>
  <PresentationFormat>Widescreen</PresentationFormat>
  <Paragraphs>50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Roboto</vt:lpstr>
      <vt:lpstr>Roboto Mono</vt:lpstr>
      <vt:lpstr>mdg_theme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 Frenzel</dc:creator>
  <cp:lastModifiedBy>Fran Frenzel</cp:lastModifiedBy>
  <cp:revision>2</cp:revision>
  <dcterms:created xsi:type="dcterms:W3CDTF">2026-06-09T10:51:57Z</dcterms:created>
  <dcterms:modified xsi:type="dcterms:W3CDTF">2026-06-09T18:25:30Z</dcterms:modified>
</cp:coreProperties>
</file>